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02" d="100"/>
          <a:sy n="102" d="100"/>
        </p:scale>
        <p:origin x="144" y="-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6276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07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0"/>
            <a:ext cx="3108960" cy="5143500"/>
          </a:xfrm>
          <a:prstGeom prst="rect">
            <a:avLst/>
          </a:prstGeom>
          <a:solidFill>
            <a:srgbClr val="0D0D1C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0" y="0"/>
            <a:ext cx="73152" cy="514350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5" name="Shape 3"/>
          <p:cNvSpPr/>
          <p:nvPr/>
        </p:nvSpPr>
        <p:spPr>
          <a:xfrm>
            <a:off x="0" y="4663440"/>
            <a:ext cx="5943600" cy="7315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6" name="Shape 4"/>
          <p:cNvSpPr/>
          <p:nvPr/>
        </p:nvSpPr>
        <p:spPr>
          <a:xfrm>
            <a:off x="6858000" y="-548640"/>
            <a:ext cx="2560320" cy="2560320"/>
          </a:xfrm>
          <a:prstGeom prst="ellipse">
            <a:avLst/>
          </a:prstGeom>
          <a:solidFill>
            <a:srgbClr val="C9A84C">
              <a:alpha val="13000"/>
            </a:srgbClr>
          </a:solidFill>
          <a:ln w="12700">
            <a:solidFill>
              <a:srgbClr val="C9A84C">
                <a:alpha val="3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06640" y="3200400"/>
            <a:ext cx="1280160" cy="1280160"/>
          </a:xfrm>
          <a:prstGeom prst="ellipse">
            <a:avLst/>
          </a:prstGeom>
          <a:solidFill>
            <a:srgbClr val="B5788E">
              <a:alpha val="22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6309360" y="4206240"/>
            <a:ext cx="731520" cy="731520"/>
          </a:xfrm>
          <a:prstGeom prst="ellipse">
            <a:avLst/>
          </a:prstGeom>
          <a:solidFill>
            <a:srgbClr val="C9A84C">
              <a:alpha val="28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274320" y="347472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228600" y="1005840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50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‫من </a:t>
            </a:r>
            <a:r>
              <a:rPr lang="en-US" sz="5000" b="1" dirty="0" err="1" smtClean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البرومت</a:t>
            </a:r>
            <a:r>
              <a:rPr lang="en-US" sz="50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‬</a:t>
            </a:r>
            <a:endParaRPr lang="en-US" sz="5000" dirty="0"/>
          </a:p>
        </p:txBody>
      </p:sp>
      <p:sp>
        <p:nvSpPr>
          <p:cNvPr id="12" name="Text 10"/>
          <p:cNvSpPr/>
          <p:nvPr/>
        </p:nvSpPr>
        <p:spPr>
          <a:xfrm>
            <a:off x="228600" y="1719072"/>
            <a:ext cx="5577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‫إلى إطلاق البراند‬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228600" y="2337776"/>
            <a:ext cx="5577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D4A5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‫دليلك الكامل لتصميم الأزياء‬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228600" y="2816352"/>
            <a:ext cx="5577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D4A5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‫بالذكاء الاصطناعي‬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256032" y="3493008"/>
            <a:ext cx="1691640" cy="347472"/>
          </a:xfrm>
          <a:prstGeom prst="roundRect">
            <a:avLst>
              <a:gd name="adj" fmla="val 15789"/>
            </a:avLst>
          </a:prstGeom>
          <a:solidFill>
            <a:srgbClr val="1C1C3A"/>
          </a:solidFill>
          <a:ln/>
        </p:spPr>
      </p:sp>
      <p:sp>
        <p:nvSpPr>
          <p:cNvPr id="16" name="Text 14"/>
          <p:cNvSpPr/>
          <p:nvPr/>
        </p:nvSpPr>
        <p:spPr>
          <a:xfrm>
            <a:off x="256032" y="3493008"/>
            <a:ext cx="1691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E8D5A0"/>
                </a:solidFill>
              </a:rPr>
              <a:t>CAIMERA AI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2084832" y="3493008"/>
            <a:ext cx="1691640" cy="347472"/>
          </a:xfrm>
          <a:prstGeom prst="roundRect">
            <a:avLst>
              <a:gd name="adj" fmla="val 15789"/>
            </a:avLst>
          </a:prstGeom>
          <a:solidFill>
            <a:srgbClr val="1C1C3A"/>
          </a:solidFill>
          <a:ln/>
        </p:spPr>
      </p:sp>
      <p:sp>
        <p:nvSpPr>
          <p:cNvPr id="18" name="Text 16"/>
          <p:cNvSpPr/>
          <p:nvPr/>
        </p:nvSpPr>
        <p:spPr>
          <a:xfrm>
            <a:off x="2084832" y="3493008"/>
            <a:ext cx="1691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E8D5A0"/>
                </a:solidFill>
              </a:rPr>
              <a:t>Style3D AI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3913632" y="3493008"/>
            <a:ext cx="1691640" cy="347472"/>
          </a:xfrm>
          <a:prstGeom prst="roundRect">
            <a:avLst>
              <a:gd name="adj" fmla="val 15789"/>
            </a:avLst>
          </a:prstGeom>
          <a:solidFill>
            <a:srgbClr val="1C1C3A"/>
          </a:solidFill>
          <a:ln/>
        </p:spPr>
      </p:sp>
      <p:sp>
        <p:nvSpPr>
          <p:cNvPr id="20" name="Text 18"/>
          <p:cNvSpPr/>
          <p:nvPr/>
        </p:nvSpPr>
        <p:spPr>
          <a:xfrm>
            <a:off x="3913632" y="3493008"/>
            <a:ext cx="1691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E8D5A0"/>
                </a:solidFill>
              </a:rPr>
              <a:t>Newarch AI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256032" y="3968496"/>
            <a:ext cx="1691640" cy="347472"/>
          </a:xfrm>
          <a:prstGeom prst="roundRect">
            <a:avLst>
              <a:gd name="adj" fmla="val 15789"/>
            </a:avLst>
          </a:prstGeom>
          <a:solidFill>
            <a:srgbClr val="1C1C3A"/>
          </a:solidFill>
          <a:ln/>
        </p:spPr>
      </p:sp>
      <p:sp>
        <p:nvSpPr>
          <p:cNvPr id="22" name="Text 20"/>
          <p:cNvSpPr/>
          <p:nvPr/>
        </p:nvSpPr>
        <p:spPr>
          <a:xfrm>
            <a:off x="256032" y="3968496"/>
            <a:ext cx="1691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E8D5A0"/>
                </a:solidFill>
              </a:rPr>
              <a:t>The F*Word AI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2084832" y="3968496"/>
            <a:ext cx="1691640" cy="347472"/>
          </a:xfrm>
          <a:prstGeom prst="roundRect">
            <a:avLst>
              <a:gd name="adj" fmla="val 15789"/>
            </a:avLst>
          </a:prstGeom>
          <a:solidFill>
            <a:srgbClr val="1C1C3A"/>
          </a:solidFill>
          <a:ln/>
        </p:spPr>
      </p:sp>
      <p:sp>
        <p:nvSpPr>
          <p:cNvPr id="24" name="Text 22"/>
          <p:cNvSpPr/>
          <p:nvPr/>
        </p:nvSpPr>
        <p:spPr>
          <a:xfrm>
            <a:off x="2084832" y="3968496"/>
            <a:ext cx="1691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E8D5A0"/>
                </a:solidFill>
              </a:rPr>
              <a:t>Kling AI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3913632" y="3968496"/>
            <a:ext cx="1691640" cy="347472"/>
          </a:xfrm>
          <a:prstGeom prst="roundRect">
            <a:avLst>
              <a:gd name="adj" fmla="val 15789"/>
            </a:avLst>
          </a:prstGeom>
          <a:solidFill>
            <a:srgbClr val="1C1C3A"/>
          </a:solidFill>
          <a:ln/>
        </p:spPr>
      </p:sp>
      <p:sp>
        <p:nvSpPr>
          <p:cNvPr id="26" name="Text 24"/>
          <p:cNvSpPr/>
          <p:nvPr/>
        </p:nvSpPr>
        <p:spPr>
          <a:xfrm>
            <a:off x="3913632" y="3968496"/>
            <a:ext cx="1691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E8D5A0"/>
                </a:solidFill>
              </a:rPr>
              <a:t>Luma AI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6172200" y="14173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C9A84C"/>
                </a:solidFill>
              </a:rPr>
              <a:t>‫وحدات الكورس‬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6172200" y="1828800"/>
            <a:ext cx="2743200" cy="36576"/>
          </a:xfrm>
          <a:prstGeom prst="rect">
            <a:avLst/>
          </a:prstGeom>
          <a:solidFill>
            <a:srgbClr val="C9A84C">
              <a:alpha val="4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8887968" y="2048256"/>
            <a:ext cx="164592" cy="36576"/>
          </a:xfrm>
          <a:prstGeom prst="rect">
            <a:avLst/>
          </a:prstGeom>
          <a:solidFill>
            <a:srgbClr val="C9A84C">
              <a:alpha val="55000"/>
            </a:srgbClr>
          </a:solidFill>
          <a:ln/>
        </p:spPr>
      </p:sp>
      <p:sp>
        <p:nvSpPr>
          <p:cNvPr id="30" name="Text 28"/>
          <p:cNvSpPr/>
          <p:nvPr/>
        </p:nvSpPr>
        <p:spPr>
          <a:xfrm>
            <a:off x="6144768" y="19202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80" dirty="0">
                <a:solidFill>
                  <a:srgbClr val="9E9080"/>
                </a:solidFill>
              </a:rPr>
              <a:t>‫01  فهم أدوات الذكاء الاصطناعي‬</a:t>
            </a:r>
            <a:endParaRPr lang="en-US" sz="980" dirty="0"/>
          </a:p>
        </p:txBody>
      </p:sp>
      <p:sp>
        <p:nvSpPr>
          <p:cNvPr id="31" name="Shape 29"/>
          <p:cNvSpPr/>
          <p:nvPr/>
        </p:nvSpPr>
        <p:spPr>
          <a:xfrm>
            <a:off x="8887968" y="2386584"/>
            <a:ext cx="164592" cy="36576"/>
          </a:xfrm>
          <a:prstGeom prst="rect">
            <a:avLst/>
          </a:prstGeom>
          <a:solidFill>
            <a:srgbClr val="C9A84C">
              <a:alpha val="55000"/>
            </a:srgbClr>
          </a:solidFill>
          <a:ln/>
        </p:spPr>
      </p:sp>
      <p:sp>
        <p:nvSpPr>
          <p:cNvPr id="32" name="Text 30"/>
          <p:cNvSpPr/>
          <p:nvPr/>
        </p:nvSpPr>
        <p:spPr>
          <a:xfrm>
            <a:off x="6144768" y="225856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80" dirty="0">
                <a:solidFill>
                  <a:srgbClr val="9E9080"/>
                </a:solidFill>
              </a:rPr>
              <a:t>‫02  كتابة البرومبت الاحترافي‬</a:t>
            </a:r>
            <a:endParaRPr lang="en-US" sz="980" dirty="0"/>
          </a:p>
        </p:txBody>
      </p:sp>
      <p:sp>
        <p:nvSpPr>
          <p:cNvPr id="33" name="Shape 31"/>
          <p:cNvSpPr/>
          <p:nvPr/>
        </p:nvSpPr>
        <p:spPr>
          <a:xfrm>
            <a:off x="8887968" y="2724912"/>
            <a:ext cx="164592" cy="36576"/>
          </a:xfrm>
          <a:prstGeom prst="rect">
            <a:avLst/>
          </a:prstGeom>
          <a:solidFill>
            <a:srgbClr val="C9A84C">
              <a:alpha val="55000"/>
            </a:srgbClr>
          </a:solidFill>
          <a:ln/>
        </p:spPr>
      </p:sp>
      <p:sp>
        <p:nvSpPr>
          <p:cNvPr id="34" name="Text 32"/>
          <p:cNvSpPr/>
          <p:nvPr/>
        </p:nvSpPr>
        <p:spPr>
          <a:xfrm>
            <a:off x="6144768" y="2596896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80" dirty="0">
                <a:solidFill>
                  <a:srgbClr val="9E9080"/>
                </a:solidFill>
              </a:rPr>
              <a:t>‫03  تحليل التريندات والسوق‬</a:t>
            </a:r>
            <a:endParaRPr lang="en-US" sz="980" dirty="0"/>
          </a:p>
        </p:txBody>
      </p:sp>
      <p:sp>
        <p:nvSpPr>
          <p:cNvPr id="35" name="Shape 33"/>
          <p:cNvSpPr/>
          <p:nvPr/>
        </p:nvSpPr>
        <p:spPr>
          <a:xfrm>
            <a:off x="8887968" y="3063240"/>
            <a:ext cx="164592" cy="36576"/>
          </a:xfrm>
          <a:prstGeom prst="rect">
            <a:avLst/>
          </a:prstGeom>
          <a:solidFill>
            <a:srgbClr val="C9A84C">
              <a:alpha val="55000"/>
            </a:srgbClr>
          </a:solidFill>
          <a:ln/>
        </p:spPr>
      </p:sp>
      <p:sp>
        <p:nvSpPr>
          <p:cNvPr id="36" name="Text 34"/>
          <p:cNvSpPr/>
          <p:nvPr/>
        </p:nvSpPr>
        <p:spPr>
          <a:xfrm>
            <a:off x="6144768" y="2935224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80" dirty="0">
                <a:solidFill>
                  <a:srgbClr val="9E9080"/>
                </a:solidFill>
              </a:rPr>
              <a:t>‫04  تصميم الأزياء بالـ AI‬</a:t>
            </a:r>
            <a:endParaRPr lang="en-US" sz="980" dirty="0"/>
          </a:p>
        </p:txBody>
      </p:sp>
      <p:sp>
        <p:nvSpPr>
          <p:cNvPr id="37" name="Shape 35"/>
          <p:cNvSpPr/>
          <p:nvPr/>
        </p:nvSpPr>
        <p:spPr>
          <a:xfrm>
            <a:off x="8887968" y="3401568"/>
            <a:ext cx="164592" cy="36576"/>
          </a:xfrm>
          <a:prstGeom prst="rect">
            <a:avLst/>
          </a:prstGeom>
          <a:solidFill>
            <a:srgbClr val="C9A84C">
              <a:alpha val="55000"/>
            </a:srgbClr>
          </a:solidFill>
          <a:ln/>
        </p:spPr>
      </p:sp>
      <p:sp>
        <p:nvSpPr>
          <p:cNvPr id="38" name="Text 36"/>
          <p:cNvSpPr/>
          <p:nvPr/>
        </p:nvSpPr>
        <p:spPr>
          <a:xfrm>
            <a:off x="6144768" y="327355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80" dirty="0">
                <a:solidFill>
                  <a:srgbClr val="9E9080"/>
                </a:solidFill>
              </a:rPr>
              <a:t>‫05  النمذجة والعرض ثلاثي الأبعاد‬</a:t>
            </a:r>
            <a:endParaRPr lang="en-US" sz="980" dirty="0"/>
          </a:p>
        </p:txBody>
      </p:sp>
      <p:sp>
        <p:nvSpPr>
          <p:cNvPr id="39" name="Shape 37"/>
          <p:cNvSpPr/>
          <p:nvPr/>
        </p:nvSpPr>
        <p:spPr>
          <a:xfrm>
            <a:off x="8887968" y="3739896"/>
            <a:ext cx="164592" cy="36576"/>
          </a:xfrm>
          <a:prstGeom prst="rect">
            <a:avLst/>
          </a:prstGeom>
          <a:solidFill>
            <a:srgbClr val="C9A84C">
              <a:alpha val="55000"/>
            </a:srgbClr>
          </a:solidFill>
          <a:ln/>
        </p:spPr>
      </p:sp>
      <p:sp>
        <p:nvSpPr>
          <p:cNvPr id="40" name="Text 38"/>
          <p:cNvSpPr/>
          <p:nvPr/>
        </p:nvSpPr>
        <p:spPr>
          <a:xfrm>
            <a:off x="6144768" y="3611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80" dirty="0">
                <a:solidFill>
                  <a:srgbClr val="9E9080"/>
                </a:solidFill>
              </a:rPr>
              <a:t>‫06  التصوير الإديتوريال بالـ AI‬</a:t>
            </a:r>
            <a:endParaRPr lang="en-US" sz="980" dirty="0"/>
          </a:p>
        </p:txBody>
      </p:sp>
      <p:sp>
        <p:nvSpPr>
          <p:cNvPr id="41" name="Shape 39"/>
          <p:cNvSpPr/>
          <p:nvPr/>
        </p:nvSpPr>
        <p:spPr>
          <a:xfrm>
            <a:off x="8887968" y="4078224"/>
            <a:ext cx="164592" cy="36576"/>
          </a:xfrm>
          <a:prstGeom prst="rect">
            <a:avLst/>
          </a:prstGeom>
          <a:solidFill>
            <a:srgbClr val="C9A84C">
              <a:alpha val="55000"/>
            </a:srgbClr>
          </a:solidFill>
          <a:ln/>
        </p:spPr>
      </p:sp>
      <p:sp>
        <p:nvSpPr>
          <p:cNvPr id="42" name="Text 40"/>
          <p:cNvSpPr/>
          <p:nvPr/>
        </p:nvSpPr>
        <p:spPr>
          <a:xfrm>
            <a:off x="6144768" y="395020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80" dirty="0">
                <a:solidFill>
                  <a:srgbClr val="9E9080"/>
                </a:solidFill>
              </a:rPr>
              <a:t>‫07  بناء الهوية والبراند‬</a:t>
            </a:r>
            <a:endParaRPr lang="en-US" sz="980" dirty="0"/>
          </a:p>
        </p:txBody>
      </p:sp>
      <p:sp>
        <p:nvSpPr>
          <p:cNvPr id="43" name="Shape 41"/>
          <p:cNvSpPr/>
          <p:nvPr/>
        </p:nvSpPr>
        <p:spPr>
          <a:xfrm>
            <a:off x="8887968" y="4416552"/>
            <a:ext cx="164592" cy="36576"/>
          </a:xfrm>
          <a:prstGeom prst="rect">
            <a:avLst/>
          </a:prstGeom>
          <a:solidFill>
            <a:srgbClr val="C9A84C">
              <a:alpha val="55000"/>
            </a:srgbClr>
          </a:solidFill>
          <a:ln/>
        </p:spPr>
      </p:sp>
      <p:sp>
        <p:nvSpPr>
          <p:cNvPr id="44" name="Text 42"/>
          <p:cNvSpPr/>
          <p:nvPr/>
        </p:nvSpPr>
        <p:spPr>
          <a:xfrm>
            <a:off x="6144768" y="4288536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80" dirty="0">
                <a:solidFill>
                  <a:srgbClr val="9E9080"/>
                </a:solidFill>
              </a:rPr>
              <a:t>‫08  التسويق وإطلاق الكولكشن‬</a:t>
            </a:r>
            <a:endParaRPr lang="en-US" sz="980" dirty="0"/>
          </a:p>
        </p:txBody>
      </p:sp>
      <p:sp>
        <p:nvSpPr>
          <p:cNvPr id="45" name="Shape 43"/>
          <p:cNvSpPr/>
          <p:nvPr/>
        </p:nvSpPr>
        <p:spPr>
          <a:xfrm>
            <a:off x="8887968" y="4754880"/>
            <a:ext cx="164592" cy="36576"/>
          </a:xfrm>
          <a:prstGeom prst="rect">
            <a:avLst/>
          </a:prstGeom>
          <a:solidFill>
            <a:srgbClr val="C9A84C">
              <a:alpha val="55000"/>
            </a:srgbClr>
          </a:solidFill>
          <a:ln/>
        </p:spPr>
      </p:sp>
      <p:sp>
        <p:nvSpPr>
          <p:cNvPr id="46" name="Text 44"/>
          <p:cNvSpPr/>
          <p:nvPr/>
        </p:nvSpPr>
        <p:spPr>
          <a:xfrm>
            <a:off x="6144768" y="4626864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80" dirty="0">
                <a:solidFill>
                  <a:srgbClr val="9E9080"/>
                </a:solidFill>
              </a:rPr>
              <a:t>‫09  مشروع التخرج: إطلاق براند كامل‬</a:t>
            </a:r>
            <a:endParaRPr lang="en-US" sz="980" dirty="0"/>
          </a:p>
        </p:txBody>
      </p:sp>
      <p:sp>
        <p:nvSpPr>
          <p:cNvPr id="47" name="Shape 45"/>
          <p:cNvSpPr/>
          <p:nvPr/>
        </p:nvSpPr>
        <p:spPr>
          <a:xfrm>
            <a:off x="73152" y="4736592"/>
            <a:ext cx="5888736" cy="406908"/>
          </a:xfrm>
          <a:prstGeom prst="rect">
            <a:avLst/>
          </a:prstGeom>
          <a:solidFill>
            <a:srgbClr val="111130"/>
          </a:solidFill>
          <a:ln/>
        </p:spPr>
      </p:sp>
      <p:sp>
        <p:nvSpPr>
          <p:cNvPr id="48" name="Text 46"/>
          <p:cNvSpPr/>
          <p:nvPr/>
        </p:nvSpPr>
        <p:spPr>
          <a:xfrm>
            <a:off x="228600" y="4736592"/>
            <a:ext cx="5577840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E8D5A0"/>
                </a:solidFill>
              </a:rPr>
              <a:t>‫للمصممين المحترفين  •  </a:t>
            </a:r>
            <a:r>
              <a:rPr lang="ar-EG" sz="1100" dirty="0" smtClean="0">
                <a:solidFill>
                  <a:srgbClr val="E8D5A0"/>
                </a:solidFill>
              </a:rPr>
              <a:t>مؤسسي</a:t>
            </a:r>
            <a:r>
              <a:rPr lang="en-US" sz="1100" dirty="0" smtClean="0">
                <a:solidFill>
                  <a:srgbClr val="E8D5A0"/>
                </a:solidFill>
              </a:rPr>
              <a:t> </a:t>
            </a:r>
            <a:r>
              <a:rPr lang="en-US" sz="1100" dirty="0" err="1" smtClean="0">
                <a:solidFill>
                  <a:srgbClr val="E8D5A0"/>
                </a:solidFill>
              </a:rPr>
              <a:t>بيوت</a:t>
            </a:r>
            <a:r>
              <a:rPr lang="en-US" sz="1100" dirty="0" smtClean="0">
                <a:solidFill>
                  <a:srgbClr val="E8D5A0"/>
                </a:solidFill>
              </a:rPr>
              <a:t> </a:t>
            </a:r>
            <a:r>
              <a:rPr lang="en-US" sz="1100" dirty="0" err="1" smtClean="0">
                <a:solidFill>
                  <a:srgbClr val="E8D5A0"/>
                </a:solidFill>
              </a:rPr>
              <a:t>الأزياء</a:t>
            </a:r>
            <a:r>
              <a:rPr lang="en-US" sz="1100" dirty="0" smtClean="0">
                <a:solidFill>
                  <a:srgbClr val="E8D5A0"/>
                </a:solidFill>
              </a:rPr>
              <a:t>  •  </a:t>
            </a:r>
            <a:r>
              <a:rPr lang="en-US" sz="1100" dirty="0">
                <a:solidFill>
                  <a:srgbClr val="E8D5A0"/>
                </a:solidFill>
              </a:rPr>
              <a:t>رواد البراندات الناشئة‬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0D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51560"/>
          </a:xfrm>
          <a:prstGeom prst="rect">
            <a:avLst/>
          </a:prstGeom>
          <a:solidFill>
            <a:srgbClr val="0D0D1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051560"/>
            <a:ext cx="9144000" cy="6400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Shape 2"/>
          <p:cNvSpPr/>
          <p:nvPr/>
        </p:nvSpPr>
        <p:spPr>
          <a:xfrm>
            <a:off x="256032" y="274320"/>
            <a:ext cx="1005840" cy="502920"/>
          </a:xfrm>
          <a:prstGeom prst="roundRect">
            <a:avLst>
              <a:gd name="adj" fmla="val 7273"/>
            </a:avLst>
          </a:prstGeom>
          <a:solidFill>
            <a:srgbClr val="C9A84C"/>
          </a:solidFill>
          <a:ln/>
        </p:spPr>
      </p:sp>
      <p:sp>
        <p:nvSpPr>
          <p:cNvPr id="5" name="Text 3"/>
          <p:cNvSpPr/>
          <p:nvPr/>
        </p:nvSpPr>
        <p:spPr>
          <a:xfrm>
            <a:off x="256032" y="274320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7070D"/>
                </a:solidFill>
              </a:rPr>
              <a:t>01</a:t>
            </a:r>
            <a:endParaRPr lang="en-US" sz="13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320" y="228600"/>
            <a:ext cx="658368" cy="65836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194560" y="0"/>
            <a:ext cx="6720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100" b="1" dirty="0">
                <a:solidFill>
                  <a:srgbClr val="FFFFFF"/>
                </a:solidFill>
              </a:rPr>
              <a:t>‫خريطة أدوات الذكاء الاصطناعي لمصمم الأزياء‬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201168" y="1261872"/>
            <a:ext cx="2834640" cy="3657600"/>
          </a:xfrm>
          <a:prstGeom prst="rect">
            <a:avLst/>
          </a:prstGeom>
          <a:solidFill>
            <a:srgbClr val="181830"/>
          </a:solidFill>
          <a:ln/>
          <a:effectLst>
            <a:outerShdw blurRad="152400" dist="508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201168" y="1261872"/>
            <a:ext cx="2834640" cy="7315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Shape 7"/>
          <p:cNvSpPr/>
          <p:nvPr/>
        </p:nvSpPr>
        <p:spPr>
          <a:xfrm>
            <a:off x="1207008" y="1417320"/>
            <a:ext cx="822960" cy="822960"/>
          </a:xfrm>
          <a:prstGeom prst="ellipse">
            <a:avLst/>
          </a:prstGeom>
          <a:solidFill>
            <a:srgbClr val="C9A84C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6736" y="1527048"/>
            <a:ext cx="594360" cy="5943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92608" y="2359152"/>
            <a:ext cx="2651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‫البرومبت والأفكار‬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292608" y="2761488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9E9080"/>
                </a:solidFill>
              </a:rPr>
              <a:t>‫لتوليد الأفكار والنصوص‬</a:t>
            </a:r>
            <a:endParaRPr lang="en-US" sz="950" dirty="0"/>
          </a:p>
        </p:txBody>
      </p:sp>
      <p:sp>
        <p:nvSpPr>
          <p:cNvPr id="14" name="Shape 10"/>
          <p:cNvSpPr/>
          <p:nvPr/>
        </p:nvSpPr>
        <p:spPr>
          <a:xfrm>
            <a:off x="310896" y="3145536"/>
            <a:ext cx="2615184" cy="530352"/>
          </a:xfrm>
          <a:prstGeom prst="roundRect">
            <a:avLst>
              <a:gd name="adj" fmla="val 8621"/>
            </a:avLst>
          </a:prstGeom>
          <a:solidFill>
            <a:srgbClr val="111128"/>
          </a:solidFill>
          <a:ln/>
        </p:spPr>
      </p:sp>
      <p:sp>
        <p:nvSpPr>
          <p:cNvPr id="15" name="Text 11"/>
          <p:cNvSpPr/>
          <p:nvPr/>
        </p:nvSpPr>
        <p:spPr>
          <a:xfrm>
            <a:off x="384048" y="3163824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C9A84C"/>
                </a:solidFill>
              </a:rPr>
              <a:t>Claude AI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384048" y="3401568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9E9080"/>
                </a:solidFill>
              </a:rPr>
              <a:t>‫برومبت تصميمي دقيق ومفصّل، تحليل جماليات الأزياء‬</a:t>
            </a:r>
            <a:endParaRPr lang="en-US" sz="950" dirty="0"/>
          </a:p>
        </p:txBody>
      </p:sp>
      <p:sp>
        <p:nvSpPr>
          <p:cNvPr id="17" name="Shape 13"/>
          <p:cNvSpPr/>
          <p:nvPr/>
        </p:nvSpPr>
        <p:spPr>
          <a:xfrm>
            <a:off x="310896" y="3739896"/>
            <a:ext cx="2615184" cy="530352"/>
          </a:xfrm>
          <a:prstGeom prst="roundRect">
            <a:avLst>
              <a:gd name="adj" fmla="val 8621"/>
            </a:avLst>
          </a:prstGeom>
          <a:solidFill>
            <a:srgbClr val="111128"/>
          </a:solidFill>
          <a:ln/>
        </p:spPr>
      </p:sp>
      <p:sp>
        <p:nvSpPr>
          <p:cNvPr id="18" name="Text 14"/>
          <p:cNvSpPr/>
          <p:nvPr/>
        </p:nvSpPr>
        <p:spPr>
          <a:xfrm>
            <a:off x="384048" y="3758184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C9A84C"/>
                </a:solidFill>
              </a:rPr>
              <a:t>ChatGPT</a:t>
            </a:r>
            <a:endParaRPr lang="en-US" sz="1100" dirty="0"/>
          </a:p>
        </p:txBody>
      </p:sp>
      <p:sp>
        <p:nvSpPr>
          <p:cNvPr id="19" name="Text 15"/>
          <p:cNvSpPr/>
          <p:nvPr/>
        </p:nvSpPr>
        <p:spPr>
          <a:xfrm>
            <a:off x="384048" y="3995928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9E9080"/>
                </a:solidFill>
              </a:rPr>
              <a:t>‫كتابة كونسبت الكولكشن، توصيف المنتجات، السرد القصصي‬</a:t>
            </a:r>
            <a:endParaRPr lang="en-US" sz="950" dirty="0"/>
          </a:p>
        </p:txBody>
      </p:sp>
      <p:sp>
        <p:nvSpPr>
          <p:cNvPr id="20" name="Shape 16"/>
          <p:cNvSpPr/>
          <p:nvPr/>
        </p:nvSpPr>
        <p:spPr>
          <a:xfrm>
            <a:off x="310896" y="4334256"/>
            <a:ext cx="2615184" cy="530352"/>
          </a:xfrm>
          <a:prstGeom prst="roundRect">
            <a:avLst>
              <a:gd name="adj" fmla="val 8621"/>
            </a:avLst>
          </a:prstGeom>
          <a:solidFill>
            <a:srgbClr val="111128"/>
          </a:solidFill>
          <a:ln/>
        </p:spPr>
      </p:sp>
      <p:sp>
        <p:nvSpPr>
          <p:cNvPr id="21" name="Text 17"/>
          <p:cNvSpPr/>
          <p:nvPr/>
        </p:nvSpPr>
        <p:spPr>
          <a:xfrm>
            <a:off x="384048" y="4352544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C9A84C"/>
                </a:solidFill>
              </a:rPr>
              <a:t>Perplexity AI</a:t>
            </a:r>
            <a:endParaRPr lang="en-US" sz="1100" dirty="0"/>
          </a:p>
        </p:txBody>
      </p:sp>
      <p:sp>
        <p:nvSpPr>
          <p:cNvPr id="22" name="Text 18"/>
          <p:cNvSpPr/>
          <p:nvPr/>
        </p:nvSpPr>
        <p:spPr>
          <a:xfrm>
            <a:off x="384048" y="4590288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9E9080"/>
                </a:solidFill>
              </a:rPr>
              <a:t>‫بحث سريع في تريندات السوق والمنافسين والمرجعيات‬</a:t>
            </a:r>
            <a:endParaRPr lang="en-US" sz="950" dirty="0"/>
          </a:p>
        </p:txBody>
      </p:sp>
      <p:sp>
        <p:nvSpPr>
          <p:cNvPr id="23" name="Shape 19"/>
          <p:cNvSpPr/>
          <p:nvPr/>
        </p:nvSpPr>
        <p:spPr>
          <a:xfrm>
            <a:off x="3172968" y="1261872"/>
            <a:ext cx="2834640" cy="3657600"/>
          </a:xfrm>
          <a:prstGeom prst="rect">
            <a:avLst/>
          </a:prstGeom>
          <a:solidFill>
            <a:srgbClr val="201828"/>
          </a:solidFill>
          <a:ln/>
          <a:effectLst>
            <a:outerShdw blurRad="152400" dist="508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24" name="Shape 20"/>
          <p:cNvSpPr/>
          <p:nvPr/>
        </p:nvSpPr>
        <p:spPr>
          <a:xfrm>
            <a:off x="3172968" y="1261872"/>
            <a:ext cx="2834640" cy="73152"/>
          </a:xfrm>
          <a:prstGeom prst="rect">
            <a:avLst/>
          </a:prstGeom>
          <a:solidFill>
            <a:srgbClr val="B5788E"/>
          </a:solidFill>
          <a:ln/>
        </p:spPr>
      </p:sp>
      <p:sp>
        <p:nvSpPr>
          <p:cNvPr id="25" name="Shape 21"/>
          <p:cNvSpPr/>
          <p:nvPr/>
        </p:nvSpPr>
        <p:spPr>
          <a:xfrm>
            <a:off x="4178808" y="1417320"/>
            <a:ext cx="822960" cy="822960"/>
          </a:xfrm>
          <a:prstGeom prst="ellipse">
            <a:avLst/>
          </a:prstGeom>
          <a:solidFill>
            <a:srgbClr val="B5788E"/>
          </a:solidFill>
          <a:ln/>
        </p:spPr>
      </p:sp>
      <p:pic>
        <p:nvPicPr>
          <p:cNvPr id="2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536" y="1527048"/>
            <a:ext cx="594360" cy="594360"/>
          </a:xfrm>
          <a:prstGeom prst="rect">
            <a:avLst/>
          </a:prstGeom>
        </p:spPr>
      </p:pic>
      <p:sp>
        <p:nvSpPr>
          <p:cNvPr id="27" name="Text 22"/>
          <p:cNvSpPr/>
          <p:nvPr/>
        </p:nvSpPr>
        <p:spPr>
          <a:xfrm>
            <a:off x="3264408" y="2359152"/>
            <a:ext cx="2651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‫التصميم والنمذجة‬</a:t>
            </a:r>
            <a:endParaRPr lang="en-US" sz="1350" dirty="0"/>
          </a:p>
        </p:txBody>
      </p:sp>
      <p:sp>
        <p:nvSpPr>
          <p:cNvPr id="28" name="Text 23"/>
          <p:cNvSpPr/>
          <p:nvPr/>
        </p:nvSpPr>
        <p:spPr>
          <a:xfrm>
            <a:off x="3264408" y="2761488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9E9080"/>
                </a:solidFill>
              </a:rPr>
              <a:t>‫من الرسكتش للنموذج الكامل‬</a:t>
            </a:r>
            <a:endParaRPr lang="en-US" sz="950" dirty="0"/>
          </a:p>
        </p:txBody>
      </p:sp>
      <p:sp>
        <p:nvSpPr>
          <p:cNvPr id="29" name="Shape 24"/>
          <p:cNvSpPr/>
          <p:nvPr/>
        </p:nvSpPr>
        <p:spPr>
          <a:xfrm>
            <a:off x="3282696" y="3145536"/>
            <a:ext cx="2615184" cy="530352"/>
          </a:xfrm>
          <a:prstGeom prst="roundRect">
            <a:avLst>
              <a:gd name="adj" fmla="val 8621"/>
            </a:avLst>
          </a:prstGeom>
          <a:solidFill>
            <a:srgbClr val="111128"/>
          </a:solidFill>
          <a:ln/>
        </p:spPr>
      </p:sp>
      <p:sp>
        <p:nvSpPr>
          <p:cNvPr id="30" name="Text 25"/>
          <p:cNvSpPr/>
          <p:nvPr/>
        </p:nvSpPr>
        <p:spPr>
          <a:xfrm>
            <a:off x="3355848" y="3163824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B5788E"/>
                </a:solidFill>
              </a:rPr>
              <a:t>CAIMERA AI</a:t>
            </a:r>
            <a:endParaRPr lang="en-US" sz="1100" dirty="0"/>
          </a:p>
        </p:txBody>
      </p:sp>
      <p:sp>
        <p:nvSpPr>
          <p:cNvPr id="31" name="Text 26"/>
          <p:cNvSpPr/>
          <p:nvPr/>
        </p:nvSpPr>
        <p:spPr>
          <a:xfrm>
            <a:off x="3355848" y="3401568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9E9080"/>
                </a:solidFill>
              </a:rPr>
              <a:t>‫توليد صور أزياء احترافية دقيقة بتفاصيل الخامة والقصة‬</a:t>
            </a:r>
            <a:endParaRPr lang="en-US" sz="950" dirty="0"/>
          </a:p>
        </p:txBody>
      </p:sp>
      <p:sp>
        <p:nvSpPr>
          <p:cNvPr id="32" name="Shape 27"/>
          <p:cNvSpPr/>
          <p:nvPr/>
        </p:nvSpPr>
        <p:spPr>
          <a:xfrm>
            <a:off x="3282696" y="3739896"/>
            <a:ext cx="2615184" cy="530352"/>
          </a:xfrm>
          <a:prstGeom prst="roundRect">
            <a:avLst>
              <a:gd name="adj" fmla="val 8621"/>
            </a:avLst>
          </a:prstGeom>
          <a:solidFill>
            <a:srgbClr val="111128"/>
          </a:solidFill>
          <a:ln/>
        </p:spPr>
      </p:sp>
      <p:sp>
        <p:nvSpPr>
          <p:cNvPr id="33" name="Text 28"/>
          <p:cNvSpPr/>
          <p:nvPr/>
        </p:nvSpPr>
        <p:spPr>
          <a:xfrm>
            <a:off x="3355848" y="3758184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B5788E"/>
                </a:solidFill>
              </a:rPr>
              <a:t>Style3D AI</a:t>
            </a:r>
            <a:endParaRPr lang="en-US" sz="1100" dirty="0"/>
          </a:p>
        </p:txBody>
      </p:sp>
      <p:sp>
        <p:nvSpPr>
          <p:cNvPr id="34" name="Text 29"/>
          <p:cNvSpPr/>
          <p:nvPr/>
        </p:nvSpPr>
        <p:spPr>
          <a:xfrm>
            <a:off x="3355848" y="3995928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9E9080"/>
                </a:solidFill>
              </a:rPr>
              <a:t>‫نمذجة ثلاثية الأبعاد للملابس وعرض حركة القماش‬</a:t>
            </a:r>
            <a:endParaRPr lang="en-US" sz="950" dirty="0"/>
          </a:p>
        </p:txBody>
      </p:sp>
      <p:sp>
        <p:nvSpPr>
          <p:cNvPr id="35" name="Shape 30"/>
          <p:cNvSpPr/>
          <p:nvPr/>
        </p:nvSpPr>
        <p:spPr>
          <a:xfrm>
            <a:off x="3282696" y="4334256"/>
            <a:ext cx="2615184" cy="530352"/>
          </a:xfrm>
          <a:prstGeom prst="roundRect">
            <a:avLst>
              <a:gd name="adj" fmla="val 8621"/>
            </a:avLst>
          </a:prstGeom>
          <a:solidFill>
            <a:srgbClr val="111128"/>
          </a:solidFill>
          <a:ln/>
        </p:spPr>
      </p:sp>
      <p:sp>
        <p:nvSpPr>
          <p:cNvPr id="36" name="Text 31"/>
          <p:cNvSpPr/>
          <p:nvPr/>
        </p:nvSpPr>
        <p:spPr>
          <a:xfrm>
            <a:off x="3355848" y="4352544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B5788E"/>
                </a:solidFill>
              </a:rPr>
              <a:t>Newarch AI</a:t>
            </a:r>
            <a:endParaRPr lang="en-US" sz="1100" dirty="0"/>
          </a:p>
        </p:txBody>
      </p:sp>
      <p:sp>
        <p:nvSpPr>
          <p:cNvPr id="37" name="Text 32"/>
          <p:cNvSpPr/>
          <p:nvPr/>
        </p:nvSpPr>
        <p:spPr>
          <a:xfrm>
            <a:off x="3355848" y="4590288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9E9080"/>
                </a:solidFill>
              </a:rPr>
              <a:t>‫تصميم باترونات ذكية وتحويل الرسكتش لتصميم قابل للتنفيذ‬</a:t>
            </a:r>
            <a:endParaRPr lang="en-US" sz="950" dirty="0"/>
          </a:p>
        </p:txBody>
      </p:sp>
      <p:sp>
        <p:nvSpPr>
          <p:cNvPr id="38" name="Shape 33"/>
          <p:cNvSpPr/>
          <p:nvPr/>
        </p:nvSpPr>
        <p:spPr>
          <a:xfrm>
            <a:off x="3282696" y="4928616"/>
            <a:ext cx="2615184" cy="530352"/>
          </a:xfrm>
          <a:prstGeom prst="roundRect">
            <a:avLst>
              <a:gd name="adj" fmla="val 8621"/>
            </a:avLst>
          </a:prstGeom>
          <a:solidFill>
            <a:srgbClr val="111128"/>
          </a:solidFill>
          <a:ln/>
        </p:spPr>
      </p:sp>
      <p:sp>
        <p:nvSpPr>
          <p:cNvPr id="39" name="Text 34"/>
          <p:cNvSpPr/>
          <p:nvPr/>
        </p:nvSpPr>
        <p:spPr>
          <a:xfrm>
            <a:off x="3355848" y="4946904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B5788E"/>
                </a:solidFill>
              </a:rPr>
              <a:t>The F*Word AI</a:t>
            </a:r>
            <a:endParaRPr lang="en-US" sz="1100" dirty="0"/>
          </a:p>
        </p:txBody>
      </p:sp>
      <p:sp>
        <p:nvSpPr>
          <p:cNvPr id="40" name="Text 35"/>
          <p:cNvSpPr/>
          <p:nvPr/>
        </p:nvSpPr>
        <p:spPr>
          <a:xfrm>
            <a:off x="3355848" y="5184648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9E9080"/>
                </a:solidFill>
              </a:rPr>
              <a:t>‫مولّد أزياء متخصص في الـ fashion-forward والتصاميم الجريئة‬</a:t>
            </a:r>
            <a:endParaRPr lang="en-US" sz="950" dirty="0"/>
          </a:p>
        </p:txBody>
      </p:sp>
      <p:sp>
        <p:nvSpPr>
          <p:cNvPr id="41" name="Shape 36"/>
          <p:cNvSpPr/>
          <p:nvPr/>
        </p:nvSpPr>
        <p:spPr>
          <a:xfrm>
            <a:off x="6144768" y="1261872"/>
            <a:ext cx="2834640" cy="3657600"/>
          </a:xfrm>
          <a:prstGeom prst="rect">
            <a:avLst/>
          </a:prstGeom>
          <a:solidFill>
            <a:srgbClr val="182020"/>
          </a:solidFill>
          <a:ln/>
          <a:effectLst>
            <a:outerShdw blurRad="152400" dist="508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42" name="Shape 37"/>
          <p:cNvSpPr/>
          <p:nvPr/>
        </p:nvSpPr>
        <p:spPr>
          <a:xfrm>
            <a:off x="6144768" y="1261872"/>
            <a:ext cx="2834640" cy="73152"/>
          </a:xfrm>
          <a:prstGeom prst="rect">
            <a:avLst/>
          </a:prstGeom>
          <a:solidFill>
            <a:srgbClr val="7A9E8A"/>
          </a:solidFill>
          <a:ln/>
        </p:spPr>
      </p:sp>
      <p:sp>
        <p:nvSpPr>
          <p:cNvPr id="43" name="Shape 38"/>
          <p:cNvSpPr/>
          <p:nvPr/>
        </p:nvSpPr>
        <p:spPr>
          <a:xfrm>
            <a:off x="7150608" y="1417320"/>
            <a:ext cx="822960" cy="822960"/>
          </a:xfrm>
          <a:prstGeom prst="ellipse">
            <a:avLst/>
          </a:prstGeom>
          <a:solidFill>
            <a:srgbClr val="7A9E8A"/>
          </a:solidFill>
          <a:ln/>
        </p:spPr>
      </p:sp>
      <p:pic>
        <p:nvPicPr>
          <p:cNvPr id="4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0336" y="1527048"/>
            <a:ext cx="594360" cy="594360"/>
          </a:xfrm>
          <a:prstGeom prst="rect">
            <a:avLst/>
          </a:prstGeom>
        </p:spPr>
      </p:pic>
      <p:sp>
        <p:nvSpPr>
          <p:cNvPr id="45" name="Text 39"/>
          <p:cNvSpPr/>
          <p:nvPr/>
        </p:nvSpPr>
        <p:spPr>
          <a:xfrm>
            <a:off x="6236208" y="2359152"/>
            <a:ext cx="2651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‫الفيديو والتصوير‬</a:t>
            </a:r>
            <a:endParaRPr lang="en-US" sz="1350" dirty="0"/>
          </a:p>
        </p:txBody>
      </p:sp>
      <p:sp>
        <p:nvSpPr>
          <p:cNvPr id="46" name="Text 40"/>
          <p:cNvSpPr/>
          <p:nvPr/>
        </p:nvSpPr>
        <p:spPr>
          <a:xfrm>
            <a:off x="6236208" y="2761488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9E9080"/>
                </a:solidFill>
              </a:rPr>
              <a:t>‫للإديتوريال والإعلانات‬</a:t>
            </a:r>
            <a:endParaRPr lang="en-US" sz="950" dirty="0"/>
          </a:p>
        </p:txBody>
      </p:sp>
      <p:sp>
        <p:nvSpPr>
          <p:cNvPr id="47" name="Shape 41"/>
          <p:cNvSpPr/>
          <p:nvPr/>
        </p:nvSpPr>
        <p:spPr>
          <a:xfrm>
            <a:off x="6254496" y="3145536"/>
            <a:ext cx="2615184" cy="530352"/>
          </a:xfrm>
          <a:prstGeom prst="roundRect">
            <a:avLst>
              <a:gd name="adj" fmla="val 8621"/>
            </a:avLst>
          </a:prstGeom>
          <a:solidFill>
            <a:srgbClr val="111128"/>
          </a:solidFill>
          <a:ln/>
        </p:spPr>
      </p:sp>
      <p:sp>
        <p:nvSpPr>
          <p:cNvPr id="48" name="Text 42"/>
          <p:cNvSpPr/>
          <p:nvPr/>
        </p:nvSpPr>
        <p:spPr>
          <a:xfrm>
            <a:off x="6327648" y="3163824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7A9E8A"/>
                </a:solidFill>
              </a:rPr>
              <a:t>Kling AI</a:t>
            </a:r>
            <a:endParaRPr lang="en-US" sz="1100" dirty="0"/>
          </a:p>
        </p:txBody>
      </p:sp>
      <p:sp>
        <p:nvSpPr>
          <p:cNvPr id="49" name="Text 43"/>
          <p:cNvSpPr/>
          <p:nvPr/>
        </p:nvSpPr>
        <p:spPr>
          <a:xfrm>
            <a:off x="6327648" y="3401568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9E9080"/>
                </a:solidFill>
              </a:rPr>
              <a:t>‫توليد فيديو أزياء واقعي مع حركة طبيعية للموديل والخامة‬</a:t>
            </a:r>
            <a:endParaRPr lang="en-US" sz="950" dirty="0"/>
          </a:p>
        </p:txBody>
      </p:sp>
      <p:sp>
        <p:nvSpPr>
          <p:cNvPr id="50" name="Shape 44"/>
          <p:cNvSpPr/>
          <p:nvPr/>
        </p:nvSpPr>
        <p:spPr>
          <a:xfrm>
            <a:off x="6254496" y="3739896"/>
            <a:ext cx="2615184" cy="530352"/>
          </a:xfrm>
          <a:prstGeom prst="roundRect">
            <a:avLst>
              <a:gd name="adj" fmla="val 8621"/>
            </a:avLst>
          </a:prstGeom>
          <a:solidFill>
            <a:srgbClr val="111128"/>
          </a:solidFill>
          <a:ln/>
        </p:spPr>
      </p:sp>
      <p:sp>
        <p:nvSpPr>
          <p:cNvPr id="51" name="Text 45"/>
          <p:cNvSpPr/>
          <p:nvPr/>
        </p:nvSpPr>
        <p:spPr>
          <a:xfrm>
            <a:off x="6327648" y="3758184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7A9E8A"/>
                </a:solidFill>
              </a:rPr>
              <a:t>Luma AI</a:t>
            </a:r>
            <a:endParaRPr lang="en-US" sz="1100" dirty="0"/>
          </a:p>
        </p:txBody>
      </p:sp>
      <p:sp>
        <p:nvSpPr>
          <p:cNvPr id="52" name="Text 46"/>
          <p:cNvSpPr/>
          <p:nvPr/>
        </p:nvSpPr>
        <p:spPr>
          <a:xfrm>
            <a:off x="6327648" y="3995928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9E9080"/>
                </a:solidFill>
              </a:rPr>
              <a:t>‫Dream Machine: فيديوهات cinematic لكامبينات الأزياء‬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07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566160" cy="5143500"/>
          </a:xfrm>
          <a:prstGeom prst="rect">
            <a:avLst/>
          </a:prstGeom>
          <a:solidFill>
            <a:srgbClr val="0D0D1C"/>
          </a:solidFill>
          <a:ln/>
        </p:spPr>
      </p:sp>
      <p:sp>
        <p:nvSpPr>
          <p:cNvPr id="3" name="Shape 1"/>
          <p:cNvSpPr/>
          <p:nvPr/>
        </p:nvSpPr>
        <p:spPr>
          <a:xfrm>
            <a:off x="3566160" y="0"/>
            <a:ext cx="73152" cy="514350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137160" y="201168"/>
            <a:ext cx="3291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0" b="1" dirty="0">
                <a:solidFill>
                  <a:srgbClr val="C9A84C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500" dirty="0"/>
          </a:p>
        </p:txBody>
      </p:sp>
      <p:sp>
        <p:nvSpPr>
          <p:cNvPr id="5" name="Text 3"/>
          <p:cNvSpPr/>
          <p:nvPr/>
        </p:nvSpPr>
        <p:spPr>
          <a:xfrm>
            <a:off x="137160" y="1664208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‫كتابة البرومبت‬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37160" y="2157984"/>
            <a:ext cx="3291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C9A84C"/>
                </a:solidFill>
              </a:rPr>
              <a:t>‫الاحترافي لتصميم الأزياء‬</a:t>
            </a:r>
            <a:endParaRPr lang="en-US" sz="15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760" y="2834640"/>
            <a:ext cx="685800" cy="6858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37160" y="3749040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9E9080"/>
                </a:solidFill>
              </a:rPr>
              <a:t>‫الكلمة الصحيحة = التصميم الصحيح‬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3794760" y="164592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C9A84C"/>
                </a:solidFill>
              </a:rPr>
              <a:t>‫تشريح البرومبت المثالي لتصميم الأزياء‬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749040" y="804672"/>
            <a:ext cx="5166360" cy="521208"/>
          </a:xfrm>
          <a:prstGeom prst="rect">
            <a:avLst/>
          </a:prstGeom>
          <a:solidFill>
            <a:srgbClr val="141428"/>
          </a:solidFill>
          <a:ln/>
        </p:spPr>
      </p:sp>
      <p:sp>
        <p:nvSpPr>
          <p:cNvPr id="11" name="Shape 8"/>
          <p:cNvSpPr/>
          <p:nvPr/>
        </p:nvSpPr>
        <p:spPr>
          <a:xfrm>
            <a:off x="3749040" y="804672"/>
            <a:ext cx="54864" cy="52120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9"/>
          <p:cNvSpPr/>
          <p:nvPr/>
        </p:nvSpPr>
        <p:spPr>
          <a:xfrm>
            <a:off x="3858768" y="832104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C9A84C"/>
                </a:solidFill>
              </a:rPr>
              <a:t>01  نوع القطعة والقصة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3858768" y="1060704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C8BEB0"/>
                </a:solidFill>
              </a:rPr>
              <a:t>‫فستان سهرة midi بخصر إمبراطوري وتنورة A-line محتشمة‬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3749040" y="1389888"/>
            <a:ext cx="5166360" cy="521208"/>
          </a:xfrm>
          <a:prstGeom prst="rect">
            <a:avLst/>
          </a:prstGeom>
          <a:solidFill>
            <a:srgbClr val="101020"/>
          </a:solidFill>
          <a:ln/>
        </p:spPr>
      </p:sp>
      <p:sp>
        <p:nvSpPr>
          <p:cNvPr id="15" name="Shape 12"/>
          <p:cNvSpPr/>
          <p:nvPr/>
        </p:nvSpPr>
        <p:spPr>
          <a:xfrm>
            <a:off x="3749040" y="1389888"/>
            <a:ext cx="54864" cy="521208"/>
          </a:xfrm>
          <a:prstGeom prst="rect">
            <a:avLst/>
          </a:prstGeom>
          <a:solidFill>
            <a:srgbClr val="B5788E"/>
          </a:solidFill>
          <a:ln/>
        </p:spPr>
      </p:sp>
      <p:sp>
        <p:nvSpPr>
          <p:cNvPr id="16" name="Text 13"/>
          <p:cNvSpPr/>
          <p:nvPr/>
        </p:nvSpPr>
        <p:spPr>
          <a:xfrm>
            <a:off x="3858768" y="1417320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B5788E"/>
                </a:solidFill>
              </a:rPr>
              <a:t>02  الخامة والنسيج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3858768" y="1645920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C8BEB0"/>
                </a:solidFill>
              </a:rPr>
              <a:t>‫شيفون حرير أبيض عاجي بطبقة داخلية ساتان مطفي‬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>
            <a:off x="3749040" y="1975104"/>
            <a:ext cx="5166360" cy="521208"/>
          </a:xfrm>
          <a:prstGeom prst="rect">
            <a:avLst/>
          </a:prstGeom>
          <a:solidFill>
            <a:srgbClr val="141428"/>
          </a:solidFill>
          <a:ln/>
        </p:spPr>
      </p:sp>
      <p:sp>
        <p:nvSpPr>
          <p:cNvPr id="19" name="Shape 16"/>
          <p:cNvSpPr/>
          <p:nvPr/>
        </p:nvSpPr>
        <p:spPr>
          <a:xfrm>
            <a:off x="3749040" y="1975104"/>
            <a:ext cx="54864" cy="521208"/>
          </a:xfrm>
          <a:prstGeom prst="rect">
            <a:avLst/>
          </a:prstGeom>
          <a:solidFill>
            <a:srgbClr val="7A9E8A"/>
          </a:solidFill>
          <a:ln/>
        </p:spPr>
      </p:sp>
      <p:sp>
        <p:nvSpPr>
          <p:cNvPr id="20" name="Text 17"/>
          <p:cNvSpPr/>
          <p:nvPr/>
        </p:nvSpPr>
        <p:spPr>
          <a:xfrm>
            <a:off x="3858768" y="2002536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A9E8A"/>
                </a:solidFill>
              </a:rPr>
              <a:t>03  التفاصيل والزخارف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3858768" y="2231136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C8BEB0"/>
                </a:solidFill>
              </a:rPr>
              <a:t>‫تطريز يدوي بخيط ذهبي عند الياقة، أزرار لؤلؤية صغيرة‬</a:t>
            </a:r>
            <a:endParaRPr lang="en-US" sz="950" dirty="0"/>
          </a:p>
        </p:txBody>
      </p:sp>
      <p:sp>
        <p:nvSpPr>
          <p:cNvPr id="22" name="Shape 19"/>
          <p:cNvSpPr/>
          <p:nvPr/>
        </p:nvSpPr>
        <p:spPr>
          <a:xfrm>
            <a:off x="3749040" y="2560320"/>
            <a:ext cx="5166360" cy="521208"/>
          </a:xfrm>
          <a:prstGeom prst="rect">
            <a:avLst/>
          </a:prstGeom>
          <a:solidFill>
            <a:srgbClr val="101020"/>
          </a:solidFill>
          <a:ln/>
        </p:spPr>
      </p:sp>
      <p:sp>
        <p:nvSpPr>
          <p:cNvPr id="23" name="Shape 20"/>
          <p:cNvSpPr/>
          <p:nvPr/>
        </p:nvSpPr>
        <p:spPr>
          <a:xfrm>
            <a:off x="3749040" y="2560320"/>
            <a:ext cx="54864" cy="521208"/>
          </a:xfrm>
          <a:prstGeom prst="rect">
            <a:avLst/>
          </a:prstGeom>
          <a:solidFill>
            <a:srgbClr val="9B7EC8"/>
          </a:solidFill>
          <a:ln/>
        </p:spPr>
      </p:sp>
      <p:sp>
        <p:nvSpPr>
          <p:cNvPr id="24" name="Text 21"/>
          <p:cNvSpPr/>
          <p:nvPr/>
        </p:nvSpPr>
        <p:spPr>
          <a:xfrm>
            <a:off x="3858768" y="2587752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9B7EC8"/>
                </a:solidFill>
              </a:rPr>
              <a:t>04  الأسلوب والمرجعية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3858768" y="2816352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C8BEB0"/>
                </a:solidFill>
              </a:rPr>
              <a:t>‫إيحاءات من Valentino Couture SS2024 ، aesthetic: ethereal‬</a:t>
            </a:r>
            <a:endParaRPr lang="en-US" sz="950" dirty="0"/>
          </a:p>
        </p:txBody>
      </p:sp>
      <p:sp>
        <p:nvSpPr>
          <p:cNvPr id="26" name="Shape 23"/>
          <p:cNvSpPr/>
          <p:nvPr/>
        </p:nvSpPr>
        <p:spPr>
          <a:xfrm>
            <a:off x="3749040" y="3145536"/>
            <a:ext cx="5166360" cy="521208"/>
          </a:xfrm>
          <a:prstGeom prst="rect">
            <a:avLst/>
          </a:prstGeom>
          <a:solidFill>
            <a:srgbClr val="141428"/>
          </a:solidFill>
          <a:ln/>
        </p:spPr>
      </p:sp>
      <p:sp>
        <p:nvSpPr>
          <p:cNvPr id="27" name="Shape 24"/>
          <p:cNvSpPr/>
          <p:nvPr/>
        </p:nvSpPr>
        <p:spPr>
          <a:xfrm>
            <a:off x="3749040" y="3145536"/>
            <a:ext cx="54864" cy="52120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8" name="Text 25"/>
          <p:cNvSpPr/>
          <p:nvPr/>
        </p:nvSpPr>
        <p:spPr>
          <a:xfrm>
            <a:off x="3858768" y="3172968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C9A84C"/>
                </a:solidFill>
              </a:rPr>
              <a:t>05  الإضاءة والخلفية</a:t>
            </a:r>
            <a:endParaRPr lang="en-US" sz="1000" dirty="0"/>
          </a:p>
        </p:txBody>
      </p:sp>
      <p:sp>
        <p:nvSpPr>
          <p:cNvPr id="29" name="Text 26"/>
          <p:cNvSpPr/>
          <p:nvPr/>
        </p:nvSpPr>
        <p:spPr>
          <a:xfrm>
            <a:off x="3858768" y="3401568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C8BEB0"/>
                </a:solidFill>
              </a:rPr>
              <a:t>‫studio lighting ناعم، خلفية رخام أبيض مينيمال‬</a:t>
            </a:r>
            <a:endParaRPr lang="en-US" sz="950" dirty="0"/>
          </a:p>
        </p:txBody>
      </p:sp>
      <p:sp>
        <p:nvSpPr>
          <p:cNvPr id="30" name="Shape 27"/>
          <p:cNvSpPr/>
          <p:nvPr/>
        </p:nvSpPr>
        <p:spPr>
          <a:xfrm>
            <a:off x="3749040" y="3730752"/>
            <a:ext cx="5166360" cy="521208"/>
          </a:xfrm>
          <a:prstGeom prst="rect">
            <a:avLst/>
          </a:prstGeom>
          <a:solidFill>
            <a:srgbClr val="101020"/>
          </a:solidFill>
          <a:ln/>
        </p:spPr>
      </p:sp>
      <p:sp>
        <p:nvSpPr>
          <p:cNvPr id="31" name="Shape 28"/>
          <p:cNvSpPr/>
          <p:nvPr/>
        </p:nvSpPr>
        <p:spPr>
          <a:xfrm>
            <a:off x="3749040" y="3730752"/>
            <a:ext cx="54864" cy="521208"/>
          </a:xfrm>
          <a:prstGeom prst="rect">
            <a:avLst/>
          </a:prstGeom>
          <a:solidFill>
            <a:srgbClr val="B5788E"/>
          </a:solidFill>
          <a:ln/>
        </p:spPr>
      </p:sp>
      <p:sp>
        <p:nvSpPr>
          <p:cNvPr id="32" name="Text 29"/>
          <p:cNvSpPr/>
          <p:nvPr/>
        </p:nvSpPr>
        <p:spPr>
          <a:xfrm>
            <a:off x="3858768" y="3758184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B5788E"/>
                </a:solidFill>
              </a:rPr>
              <a:t>06  المقياس والزاوية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3858768" y="3986784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C8BEB0"/>
                </a:solidFill>
              </a:rPr>
              <a:t>‫full body shot، نسبة 2:3 عمودية، نظرة الكاميرا أمامية‬</a:t>
            </a:r>
            <a:endParaRPr lang="en-US" sz="950" dirty="0"/>
          </a:p>
        </p:txBody>
      </p:sp>
      <p:sp>
        <p:nvSpPr>
          <p:cNvPr id="34" name="Shape 31"/>
          <p:cNvSpPr/>
          <p:nvPr/>
        </p:nvSpPr>
        <p:spPr>
          <a:xfrm>
            <a:off x="3749040" y="4315968"/>
            <a:ext cx="5166360" cy="521208"/>
          </a:xfrm>
          <a:prstGeom prst="rect">
            <a:avLst/>
          </a:prstGeom>
          <a:solidFill>
            <a:srgbClr val="141428"/>
          </a:solidFill>
          <a:ln/>
        </p:spPr>
      </p:sp>
      <p:sp>
        <p:nvSpPr>
          <p:cNvPr id="35" name="Shape 32"/>
          <p:cNvSpPr/>
          <p:nvPr/>
        </p:nvSpPr>
        <p:spPr>
          <a:xfrm>
            <a:off x="3749040" y="4315968"/>
            <a:ext cx="54864" cy="521208"/>
          </a:xfrm>
          <a:prstGeom prst="rect">
            <a:avLst/>
          </a:prstGeom>
          <a:solidFill>
            <a:srgbClr val="7A9E8A"/>
          </a:solidFill>
          <a:ln/>
        </p:spPr>
      </p:sp>
      <p:sp>
        <p:nvSpPr>
          <p:cNvPr id="36" name="Text 33"/>
          <p:cNvSpPr/>
          <p:nvPr/>
        </p:nvSpPr>
        <p:spPr>
          <a:xfrm>
            <a:off x="3858768" y="4343400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A9E8A"/>
                </a:solidFill>
              </a:rPr>
              <a:t>07  الجودة والأسلوب</a:t>
            </a:r>
            <a:endParaRPr lang="en-US" sz="1000" dirty="0"/>
          </a:p>
        </p:txBody>
      </p:sp>
      <p:sp>
        <p:nvSpPr>
          <p:cNvPr id="37" name="Text 34"/>
          <p:cNvSpPr/>
          <p:nvPr/>
        </p:nvSpPr>
        <p:spPr>
          <a:xfrm>
            <a:off x="3858768" y="4572000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C8BEB0"/>
                </a:solidFill>
              </a:rPr>
              <a:t>‫photorealistic، 8K، high fashion editorial photography‬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0D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51560"/>
          </a:xfrm>
          <a:prstGeom prst="rect">
            <a:avLst/>
          </a:prstGeom>
          <a:solidFill>
            <a:srgbClr val="0D0D1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051560"/>
            <a:ext cx="9144000" cy="6400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Shape 2"/>
          <p:cNvSpPr/>
          <p:nvPr/>
        </p:nvSpPr>
        <p:spPr>
          <a:xfrm>
            <a:off x="256032" y="274320"/>
            <a:ext cx="1005840" cy="502920"/>
          </a:xfrm>
          <a:prstGeom prst="roundRect">
            <a:avLst>
              <a:gd name="adj" fmla="val 7273"/>
            </a:avLst>
          </a:prstGeom>
          <a:solidFill>
            <a:srgbClr val="C9A84C"/>
          </a:solidFill>
          <a:ln/>
        </p:spPr>
      </p:sp>
      <p:sp>
        <p:nvSpPr>
          <p:cNvPr id="5" name="Text 3"/>
          <p:cNvSpPr/>
          <p:nvPr/>
        </p:nvSpPr>
        <p:spPr>
          <a:xfrm>
            <a:off x="256032" y="274320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7070D"/>
                </a:solidFill>
              </a:rPr>
              <a:t>03</a:t>
            </a:r>
            <a:endParaRPr lang="en-US" sz="13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320" y="228600"/>
            <a:ext cx="658368" cy="65836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194560" y="0"/>
            <a:ext cx="6720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100" b="1" dirty="0">
                <a:solidFill>
                  <a:srgbClr val="FFFFFF"/>
                </a:solidFill>
              </a:rPr>
              <a:t>‫تحليل التريندات والذكاء السوقي — WGSN &amp; Heuritech‬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201168" y="1261872"/>
            <a:ext cx="4160520" cy="3703320"/>
          </a:xfrm>
          <a:prstGeom prst="rect">
            <a:avLst/>
          </a:prstGeom>
          <a:solidFill>
            <a:srgbClr val="1A1A35"/>
          </a:solidFill>
          <a:ln/>
          <a:effectLst>
            <a:outerShdw blurRad="152400" dist="508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201168" y="1261872"/>
            <a:ext cx="4160520" cy="7315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7"/>
          <p:cNvSpPr/>
          <p:nvPr/>
        </p:nvSpPr>
        <p:spPr>
          <a:xfrm>
            <a:off x="338328" y="1371600"/>
            <a:ext cx="3886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C9A84C"/>
                </a:solidFill>
              </a:rPr>
              <a:t>WGSN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338328" y="1901952"/>
            <a:ext cx="3886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i="1" dirty="0">
                <a:solidFill>
                  <a:srgbClr val="C8BEB0"/>
                </a:solidFill>
              </a:rPr>
              <a:t>‫المرجعية العالمية رقم 1 لتوقع اتجاهات الأزياء‬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338328" y="2359152"/>
            <a:ext cx="3840480" cy="36576"/>
          </a:xfrm>
          <a:prstGeom prst="rect">
            <a:avLst/>
          </a:prstGeom>
          <a:solidFill>
            <a:srgbClr val="C9A84C">
              <a:alpha val="5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4041648" y="2624328"/>
            <a:ext cx="128016" cy="128016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14" name="Text 11"/>
          <p:cNvSpPr/>
          <p:nvPr/>
        </p:nvSpPr>
        <p:spPr>
          <a:xfrm>
            <a:off x="365760" y="2450592"/>
            <a:ext cx="3611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9E9080"/>
                </a:solidFill>
              </a:rPr>
              <a:t>‫توقع ألوان كل موسم قبل 18-24 شهراً من الإطلاق‬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4041648" y="3172968"/>
            <a:ext cx="128016" cy="128016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16" name="Text 13"/>
          <p:cNvSpPr/>
          <p:nvPr/>
        </p:nvSpPr>
        <p:spPr>
          <a:xfrm>
            <a:off x="365760" y="2999232"/>
            <a:ext cx="3611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9E9080"/>
                </a:solidFill>
              </a:rPr>
              <a:t>‫خرائط تريندات تفصيلية لكل فئة: activewear، couture، streetwear‬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4041648" y="3721608"/>
            <a:ext cx="128016" cy="128016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18" name="Text 15"/>
          <p:cNvSpPr/>
          <p:nvPr/>
        </p:nvSpPr>
        <p:spPr>
          <a:xfrm>
            <a:off x="365760" y="3547872"/>
            <a:ext cx="3611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9E9080"/>
                </a:solidFill>
              </a:rPr>
              <a:t>‫تحليل Consumer Sentiment وسلوك المتسوق العالمي‬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4041648" y="4270248"/>
            <a:ext cx="128016" cy="128016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20" name="Text 17"/>
          <p:cNvSpPr/>
          <p:nvPr/>
        </p:nvSpPr>
        <p:spPr>
          <a:xfrm>
            <a:off x="365760" y="4096512"/>
            <a:ext cx="3611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9E9080"/>
                </a:solidFill>
              </a:rPr>
              <a:t>‫مقارنة بين المناطق: آسيا، أوروبا، الشرق الأوسط، أمريكا‬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4041648" y="4818888"/>
            <a:ext cx="128016" cy="128016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22" name="Text 19"/>
          <p:cNvSpPr/>
          <p:nvPr/>
        </p:nvSpPr>
        <p:spPr>
          <a:xfrm>
            <a:off x="365760" y="4645152"/>
            <a:ext cx="3611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9E9080"/>
                </a:solidFill>
              </a:rPr>
              <a:t>‫بيانات Retail Intelligence والمبيعات الفعلية في السوق‬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4681728" y="1261872"/>
            <a:ext cx="4160520" cy="3703320"/>
          </a:xfrm>
          <a:prstGeom prst="rect">
            <a:avLst/>
          </a:prstGeom>
          <a:solidFill>
            <a:srgbClr val="1A1528"/>
          </a:solidFill>
          <a:ln/>
          <a:effectLst>
            <a:outerShdw blurRad="152400" dist="508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81728" y="1261872"/>
            <a:ext cx="4160520" cy="73152"/>
          </a:xfrm>
          <a:prstGeom prst="rect">
            <a:avLst/>
          </a:prstGeom>
          <a:solidFill>
            <a:srgbClr val="B5788E"/>
          </a:solidFill>
          <a:ln/>
        </p:spPr>
      </p:sp>
      <p:sp>
        <p:nvSpPr>
          <p:cNvPr id="25" name="Text 22"/>
          <p:cNvSpPr/>
          <p:nvPr/>
        </p:nvSpPr>
        <p:spPr>
          <a:xfrm>
            <a:off x="4818888" y="1371600"/>
            <a:ext cx="3886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B5788E"/>
                </a:solidFill>
              </a:rPr>
              <a:t>Heuritech</a:t>
            </a:r>
            <a:endParaRPr lang="en-US" sz="2200" dirty="0"/>
          </a:p>
        </p:txBody>
      </p:sp>
      <p:sp>
        <p:nvSpPr>
          <p:cNvPr id="26" name="Text 23"/>
          <p:cNvSpPr/>
          <p:nvPr/>
        </p:nvSpPr>
        <p:spPr>
          <a:xfrm>
            <a:off x="4818888" y="1901952"/>
            <a:ext cx="3886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i="1" dirty="0">
                <a:solidFill>
                  <a:srgbClr val="C8BEB0"/>
                </a:solidFill>
              </a:rPr>
              <a:t>‫AI يحلل ملايين منشورات السوشيال لاكتشاف الاتجاهات‬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4818888" y="2359152"/>
            <a:ext cx="3840480" cy="36576"/>
          </a:xfrm>
          <a:prstGeom prst="rect">
            <a:avLst/>
          </a:prstGeom>
          <a:solidFill>
            <a:srgbClr val="B5788E">
              <a:alpha val="50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8522208" y="2624328"/>
            <a:ext cx="128016" cy="128016"/>
          </a:xfrm>
          <a:prstGeom prst="ellipse">
            <a:avLst/>
          </a:prstGeom>
          <a:solidFill>
            <a:srgbClr val="B5788E"/>
          </a:solidFill>
          <a:ln/>
        </p:spPr>
      </p:sp>
      <p:sp>
        <p:nvSpPr>
          <p:cNvPr id="29" name="Text 26"/>
          <p:cNvSpPr/>
          <p:nvPr/>
        </p:nvSpPr>
        <p:spPr>
          <a:xfrm>
            <a:off x="4846320" y="2450592"/>
            <a:ext cx="3611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9E9080"/>
                </a:solidFill>
              </a:rPr>
              <a:t>‫يحلل ملايين صور Instagram وTikTok يومياً لرصد الأنماط‬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8522208" y="3172968"/>
            <a:ext cx="128016" cy="128016"/>
          </a:xfrm>
          <a:prstGeom prst="ellipse">
            <a:avLst/>
          </a:prstGeom>
          <a:solidFill>
            <a:srgbClr val="B5788E"/>
          </a:solidFill>
          <a:ln/>
        </p:spPr>
      </p:sp>
      <p:sp>
        <p:nvSpPr>
          <p:cNvPr id="31" name="Text 28"/>
          <p:cNvSpPr/>
          <p:nvPr/>
        </p:nvSpPr>
        <p:spPr>
          <a:xfrm>
            <a:off x="4846320" y="2999232"/>
            <a:ext cx="3611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9E9080"/>
                </a:solidFill>
              </a:rPr>
              <a:t>‫يحدد الـ micro-trends قبل وصولها لذروة الانتشار‬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8522208" y="3721608"/>
            <a:ext cx="128016" cy="128016"/>
          </a:xfrm>
          <a:prstGeom prst="ellipse">
            <a:avLst/>
          </a:prstGeom>
          <a:solidFill>
            <a:srgbClr val="B5788E"/>
          </a:solidFill>
          <a:ln/>
        </p:spPr>
      </p:sp>
      <p:sp>
        <p:nvSpPr>
          <p:cNvPr id="33" name="Text 30"/>
          <p:cNvSpPr/>
          <p:nvPr/>
        </p:nvSpPr>
        <p:spPr>
          <a:xfrm>
            <a:off x="4846320" y="3547872"/>
            <a:ext cx="3611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9E9080"/>
                </a:solidFill>
              </a:rPr>
              <a:t>‫توقع عمر الترند: هل سيكون fad أم trend أم classic؟‬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8522208" y="4270248"/>
            <a:ext cx="128016" cy="128016"/>
          </a:xfrm>
          <a:prstGeom prst="ellipse">
            <a:avLst/>
          </a:prstGeom>
          <a:solidFill>
            <a:srgbClr val="B5788E"/>
          </a:solidFill>
          <a:ln/>
        </p:spPr>
      </p:sp>
      <p:sp>
        <p:nvSpPr>
          <p:cNvPr id="35" name="Text 32"/>
          <p:cNvSpPr/>
          <p:nvPr/>
        </p:nvSpPr>
        <p:spPr>
          <a:xfrm>
            <a:off x="4846320" y="4096512"/>
            <a:ext cx="3611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9E9080"/>
                </a:solidFill>
              </a:rPr>
              <a:t>‫بيانات مخصصة لكل فئة منتج: كبايط، فساتين، أحذية، إكسسوارات‬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8522208" y="4818888"/>
            <a:ext cx="128016" cy="128016"/>
          </a:xfrm>
          <a:prstGeom prst="ellipse">
            <a:avLst/>
          </a:prstGeom>
          <a:solidFill>
            <a:srgbClr val="B5788E"/>
          </a:solidFill>
          <a:ln/>
        </p:spPr>
      </p:sp>
      <p:sp>
        <p:nvSpPr>
          <p:cNvPr id="37" name="Text 34"/>
          <p:cNvSpPr/>
          <p:nvPr/>
        </p:nvSpPr>
        <p:spPr>
          <a:xfrm>
            <a:off x="4846320" y="4645152"/>
            <a:ext cx="3611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9E9080"/>
                </a:solidFill>
              </a:rPr>
              <a:t>‫تنبيهات آنية عند ظهور ترند جديد قد يؤثر على كولكشنك‬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707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51560"/>
          </a:xfrm>
          <a:prstGeom prst="rect">
            <a:avLst/>
          </a:prstGeom>
          <a:solidFill>
            <a:srgbClr val="0D0D1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051560"/>
            <a:ext cx="9144000" cy="6400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Shape 2"/>
          <p:cNvSpPr/>
          <p:nvPr/>
        </p:nvSpPr>
        <p:spPr>
          <a:xfrm>
            <a:off x="256032" y="274320"/>
            <a:ext cx="1005840" cy="502920"/>
          </a:xfrm>
          <a:prstGeom prst="roundRect">
            <a:avLst>
              <a:gd name="adj" fmla="val 7273"/>
            </a:avLst>
          </a:prstGeom>
          <a:solidFill>
            <a:srgbClr val="C9A84C"/>
          </a:solidFill>
          <a:ln/>
        </p:spPr>
      </p:sp>
      <p:sp>
        <p:nvSpPr>
          <p:cNvPr id="5" name="Text 3"/>
          <p:cNvSpPr/>
          <p:nvPr/>
        </p:nvSpPr>
        <p:spPr>
          <a:xfrm>
            <a:off x="256032" y="274320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7070D"/>
                </a:solidFill>
              </a:rPr>
              <a:t>04</a:t>
            </a:r>
            <a:endParaRPr lang="en-US" sz="13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320" y="228600"/>
            <a:ext cx="658368" cy="65836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194560" y="0"/>
            <a:ext cx="6720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100" b="1" dirty="0">
                <a:solidFill>
                  <a:srgbClr val="FFFFFF"/>
                </a:solidFill>
              </a:rPr>
              <a:t>‫تصميم الأزياء من الرسكتش للتصميم النهائي‬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201168" y="1261872"/>
            <a:ext cx="2834640" cy="3703320"/>
          </a:xfrm>
          <a:prstGeom prst="rect">
            <a:avLst/>
          </a:prstGeom>
          <a:solidFill>
            <a:srgbClr val="1A1A38"/>
          </a:solidFill>
          <a:ln/>
          <a:effectLst>
            <a:outerShdw blurRad="152400" dist="508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201168" y="1261872"/>
            <a:ext cx="2834640" cy="7315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7"/>
          <p:cNvSpPr/>
          <p:nvPr/>
        </p:nvSpPr>
        <p:spPr>
          <a:xfrm>
            <a:off x="292608" y="1371600"/>
            <a:ext cx="2651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9A84C"/>
                </a:solidFill>
              </a:rPr>
              <a:t>CAIMERA AI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292608" y="1883664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C8BEB0"/>
                </a:solidFill>
              </a:rPr>
              <a:t>‫مولّد صور أزياء متخصص يفهم لغة الفاشن بدقة استثنائية‬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38328" y="2423160"/>
            <a:ext cx="2560320" cy="36576"/>
          </a:xfrm>
          <a:prstGeom prst="rect">
            <a:avLst/>
          </a:prstGeom>
          <a:solidFill>
            <a:srgbClr val="C9A84C">
              <a:alpha val="4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310896" y="2514600"/>
            <a:ext cx="347472" cy="347472"/>
          </a:xfrm>
          <a:prstGeom prst="roundRect">
            <a:avLst>
              <a:gd name="adj" fmla="val 10526"/>
            </a:avLst>
          </a:prstGeom>
          <a:solidFill>
            <a:srgbClr val="C9A84C"/>
          </a:solidFill>
          <a:ln/>
        </p:spPr>
      </p:sp>
      <p:sp>
        <p:nvSpPr>
          <p:cNvPr id="14" name="Text 11"/>
          <p:cNvSpPr/>
          <p:nvPr/>
        </p:nvSpPr>
        <p:spPr>
          <a:xfrm>
            <a:off x="310896" y="25146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7070D"/>
                </a:solidFill>
              </a:rPr>
              <a:t>1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22376" y="2514600"/>
            <a:ext cx="22128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9E9080"/>
                </a:solidFill>
              </a:rPr>
              <a:t>‫اكتب برومبت تفصيلي بـ Claude أو ChatGPT أولاً‬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310896" y="2999232"/>
            <a:ext cx="347472" cy="347472"/>
          </a:xfrm>
          <a:prstGeom prst="roundRect">
            <a:avLst>
              <a:gd name="adj" fmla="val 10526"/>
            </a:avLst>
          </a:prstGeom>
          <a:solidFill>
            <a:srgbClr val="C9A84C"/>
          </a:solidFill>
          <a:ln/>
        </p:spPr>
      </p:sp>
      <p:sp>
        <p:nvSpPr>
          <p:cNvPr id="17" name="Text 14"/>
          <p:cNvSpPr/>
          <p:nvPr/>
        </p:nvSpPr>
        <p:spPr>
          <a:xfrm>
            <a:off x="310896" y="299923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7070D"/>
                </a:solidFill>
              </a:rPr>
              <a:t>2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722376" y="2999232"/>
            <a:ext cx="22128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9E9080"/>
                </a:solidFill>
              </a:rPr>
              <a:t>‫حدد نوع القطعة، الخامة، القصة، والألوان بدقة‬</a:t>
            </a:r>
            <a:endParaRPr lang="en-US" sz="950" dirty="0"/>
          </a:p>
        </p:txBody>
      </p:sp>
      <p:sp>
        <p:nvSpPr>
          <p:cNvPr id="19" name="Shape 16"/>
          <p:cNvSpPr/>
          <p:nvPr/>
        </p:nvSpPr>
        <p:spPr>
          <a:xfrm>
            <a:off x="310896" y="3483864"/>
            <a:ext cx="347472" cy="347472"/>
          </a:xfrm>
          <a:prstGeom prst="roundRect">
            <a:avLst>
              <a:gd name="adj" fmla="val 10526"/>
            </a:avLst>
          </a:prstGeom>
          <a:solidFill>
            <a:srgbClr val="C9A84C"/>
          </a:solidFill>
          <a:ln/>
        </p:spPr>
      </p:sp>
      <p:sp>
        <p:nvSpPr>
          <p:cNvPr id="20" name="Text 17"/>
          <p:cNvSpPr/>
          <p:nvPr/>
        </p:nvSpPr>
        <p:spPr>
          <a:xfrm>
            <a:off x="310896" y="34838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7070D"/>
                </a:solidFill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722376" y="3483864"/>
            <a:ext cx="22128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9E9080"/>
                </a:solidFill>
              </a:rPr>
              <a:t>‫استخدم أسلوب مصمم مرجعي: 'inspired by Schiaparelli'‬</a:t>
            </a:r>
            <a:endParaRPr lang="en-US" sz="950" dirty="0"/>
          </a:p>
        </p:txBody>
      </p:sp>
      <p:sp>
        <p:nvSpPr>
          <p:cNvPr id="22" name="Shape 19"/>
          <p:cNvSpPr/>
          <p:nvPr/>
        </p:nvSpPr>
        <p:spPr>
          <a:xfrm>
            <a:off x="310896" y="3968496"/>
            <a:ext cx="347472" cy="347472"/>
          </a:xfrm>
          <a:prstGeom prst="roundRect">
            <a:avLst>
              <a:gd name="adj" fmla="val 10526"/>
            </a:avLst>
          </a:prstGeom>
          <a:solidFill>
            <a:srgbClr val="C9A84C"/>
          </a:solidFill>
          <a:ln/>
        </p:spPr>
      </p:sp>
      <p:sp>
        <p:nvSpPr>
          <p:cNvPr id="23" name="Text 20"/>
          <p:cNvSpPr/>
          <p:nvPr/>
        </p:nvSpPr>
        <p:spPr>
          <a:xfrm>
            <a:off x="310896" y="39684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7070D"/>
                </a:solidFill>
              </a:rPr>
              <a:t>4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722376" y="3968496"/>
            <a:ext cx="22128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9E9080"/>
                </a:solidFill>
              </a:rPr>
              <a:t>‫أنتج 4-8 variations وارتبط أفضلها للتطوير‬</a:t>
            </a:r>
            <a:endParaRPr lang="en-US" sz="950" dirty="0"/>
          </a:p>
        </p:txBody>
      </p:sp>
      <p:sp>
        <p:nvSpPr>
          <p:cNvPr id="25" name="Shape 22"/>
          <p:cNvSpPr/>
          <p:nvPr/>
        </p:nvSpPr>
        <p:spPr>
          <a:xfrm>
            <a:off x="310896" y="4453128"/>
            <a:ext cx="347472" cy="347472"/>
          </a:xfrm>
          <a:prstGeom prst="roundRect">
            <a:avLst>
              <a:gd name="adj" fmla="val 10526"/>
            </a:avLst>
          </a:prstGeom>
          <a:solidFill>
            <a:srgbClr val="C9A84C"/>
          </a:solidFill>
          <a:ln/>
        </p:spPr>
      </p:sp>
      <p:sp>
        <p:nvSpPr>
          <p:cNvPr id="26" name="Text 23"/>
          <p:cNvSpPr/>
          <p:nvPr/>
        </p:nvSpPr>
        <p:spPr>
          <a:xfrm>
            <a:off x="310896" y="445312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7070D"/>
                </a:solidFill>
              </a:rPr>
              <a:t>5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722376" y="4453128"/>
            <a:ext cx="22128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9E9080"/>
                </a:solidFill>
              </a:rPr>
              <a:t>‫صدّر بدقة عالية للنمذجة الثلاثية الأبعاد‬</a:t>
            </a:r>
            <a:endParaRPr lang="en-US" sz="950" dirty="0"/>
          </a:p>
        </p:txBody>
      </p:sp>
      <p:sp>
        <p:nvSpPr>
          <p:cNvPr id="28" name="Shape 25"/>
          <p:cNvSpPr/>
          <p:nvPr/>
        </p:nvSpPr>
        <p:spPr>
          <a:xfrm>
            <a:off x="3172968" y="1261872"/>
            <a:ext cx="2834640" cy="3703320"/>
          </a:xfrm>
          <a:prstGeom prst="rect">
            <a:avLst/>
          </a:prstGeom>
          <a:solidFill>
            <a:srgbClr val="1A1530"/>
          </a:solidFill>
          <a:ln/>
          <a:effectLst>
            <a:outerShdw blurRad="152400" dist="508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29" name="Shape 26"/>
          <p:cNvSpPr/>
          <p:nvPr/>
        </p:nvSpPr>
        <p:spPr>
          <a:xfrm>
            <a:off x="3172968" y="1261872"/>
            <a:ext cx="2834640" cy="73152"/>
          </a:xfrm>
          <a:prstGeom prst="rect">
            <a:avLst/>
          </a:prstGeom>
          <a:solidFill>
            <a:srgbClr val="B5788E"/>
          </a:solidFill>
          <a:ln/>
        </p:spPr>
      </p:sp>
      <p:sp>
        <p:nvSpPr>
          <p:cNvPr id="30" name="Text 27"/>
          <p:cNvSpPr/>
          <p:nvPr/>
        </p:nvSpPr>
        <p:spPr>
          <a:xfrm>
            <a:off x="3264408" y="1371600"/>
            <a:ext cx="2651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B5788E"/>
                </a:solidFill>
              </a:rPr>
              <a:t>Newarch AI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3264408" y="1883664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C8BEB0"/>
                </a:solidFill>
              </a:rPr>
              <a:t>‫يحوّل رسكتشاتك ومفاهيمك إلى تصاميم قابلة للتنفيذ الفعلي‬</a:t>
            </a:r>
            <a:endParaRPr lang="en-US" sz="1000" dirty="0"/>
          </a:p>
        </p:txBody>
      </p:sp>
      <p:sp>
        <p:nvSpPr>
          <p:cNvPr id="32" name="Shape 29"/>
          <p:cNvSpPr/>
          <p:nvPr/>
        </p:nvSpPr>
        <p:spPr>
          <a:xfrm>
            <a:off x="3310128" y="2423160"/>
            <a:ext cx="2560320" cy="36576"/>
          </a:xfrm>
          <a:prstGeom prst="rect">
            <a:avLst/>
          </a:prstGeom>
          <a:solidFill>
            <a:srgbClr val="B5788E">
              <a:alpha val="4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3282696" y="2514600"/>
            <a:ext cx="347472" cy="347472"/>
          </a:xfrm>
          <a:prstGeom prst="roundRect">
            <a:avLst>
              <a:gd name="adj" fmla="val 10526"/>
            </a:avLst>
          </a:prstGeom>
          <a:solidFill>
            <a:srgbClr val="B5788E"/>
          </a:solidFill>
          <a:ln/>
        </p:spPr>
      </p:sp>
      <p:sp>
        <p:nvSpPr>
          <p:cNvPr id="34" name="Text 31"/>
          <p:cNvSpPr/>
          <p:nvPr/>
        </p:nvSpPr>
        <p:spPr>
          <a:xfrm>
            <a:off x="3282696" y="25146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7070D"/>
                </a:solidFill>
              </a:rPr>
              <a:t>1</a:t>
            </a:r>
            <a:endParaRPr lang="en-US" sz="1100" dirty="0"/>
          </a:p>
        </p:txBody>
      </p:sp>
      <p:sp>
        <p:nvSpPr>
          <p:cNvPr id="35" name="Text 32"/>
          <p:cNvSpPr/>
          <p:nvPr/>
        </p:nvSpPr>
        <p:spPr>
          <a:xfrm>
            <a:off x="3694176" y="2514600"/>
            <a:ext cx="22128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9E9080"/>
                </a:solidFill>
              </a:rPr>
              <a:t>‫ارفع رسكتشك اليدوي أو الرقمي كمرجع أساسي‬</a:t>
            </a:r>
            <a:endParaRPr lang="en-US" sz="950" dirty="0"/>
          </a:p>
        </p:txBody>
      </p:sp>
      <p:sp>
        <p:nvSpPr>
          <p:cNvPr id="36" name="Shape 33"/>
          <p:cNvSpPr/>
          <p:nvPr/>
        </p:nvSpPr>
        <p:spPr>
          <a:xfrm>
            <a:off x="3282696" y="2999232"/>
            <a:ext cx="347472" cy="347472"/>
          </a:xfrm>
          <a:prstGeom prst="roundRect">
            <a:avLst>
              <a:gd name="adj" fmla="val 10526"/>
            </a:avLst>
          </a:prstGeom>
          <a:solidFill>
            <a:srgbClr val="B5788E"/>
          </a:solidFill>
          <a:ln/>
        </p:spPr>
      </p:sp>
      <p:sp>
        <p:nvSpPr>
          <p:cNvPr id="37" name="Text 34"/>
          <p:cNvSpPr/>
          <p:nvPr/>
        </p:nvSpPr>
        <p:spPr>
          <a:xfrm>
            <a:off x="3282696" y="299923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7070D"/>
                </a:solidFill>
              </a:rPr>
              <a:t>2</a:t>
            </a:r>
            <a:endParaRPr lang="en-US" sz="1100" dirty="0"/>
          </a:p>
        </p:txBody>
      </p:sp>
      <p:sp>
        <p:nvSpPr>
          <p:cNvPr id="38" name="Text 35"/>
          <p:cNvSpPr/>
          <p:nvPr/>
        </p:nvSpPr>
        <p:spPr>
          <a:xfrm>
            <a:off x="3694176" y="2999232"/>
            <a:ext cx="22128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9E9080"/>
                </a:solidFill>
              </a:rPr>
              <a:t>‫يستخرج الـ AI خطوط القطعة ويحولها لتصميم دقيق‬</a:t>
            </a:r>
            <a:endParaRPr lang="en-US" sz="950" dirty="0"/>
          </a:p>
        </p:txBody>
      </p:sp>
      <p:sp>
        <p:nvSpPr>
          <p:cNvPr id="39" name="Shape 36"/>
          <p:cNvSpPr/>
          <p:nvPr/>
        </p:nvSpPr>
        <p:spPr>
          <a:xfrm>
            <a:off x="3282696" y="3483864"/>
            <a:ext cx="347472" cy="347472"/>
          </a:xfrm>
          <a:prstGeom prst="roundRect">
            <a:avLst>
              <a:gd name="adj" fmla="val 10526"/>
            </a:avLst>
          </a:prstGeom>
          <a:solidFill>
            <a:srgbClr val="B5788E"/>
          </a:solidFill>
          <a:ln/>
        </p:spPr>
      </p:sp>
      <p:sp>
        <p:nvSpPr>
          <p:cNvPr id="40" name="Text 37"/>
          <p:cNvSpPr/>
          <p:nvPr/>
        </p:nvSpPr>
        <p:spPr>
          <a:xfrm>
            <a:off x="3282696" y="34838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7070D"/>
                </a:solidFill>
              </a:rPr>
              <a:t>3</a:t>
            </a:r>
            <a:endParaRPr lang="en-US" sz="1100" dirty="0"/>
          </a:p>
        </p:txBody>
      </p:sp>
      <p:sp>
        <p:nvSpPr>
          <p:cNvPr id="41" name="Text 38"/>
          <p:cNvSpPr/>
          <p:nvPr/>
        </p:nvSpPr>
        <p:spPr>
          <a:xfrm>
            <a:off x="3694176" y="3483864"/>
            <a:ext cx="22128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9E9080"/>
                </a:solidFill>
              </a:rPr>
              <a:t>‫اضبط التفاصيل: الدرزات، الإغلاقات، نقاط البناء‬</a:t>
            </a:r>
            <a:endParaRPr lang="en-US" sz="950" dirty="0"/>
          </a:p>
        </p:txBody>
      </p:sp>
      <p:sp>
        <p:nvSpPr>
          <p:cNvPr id="42" name="Shape 39"/>
          <p:cNvSpPr/>
          <p:nvPr/>
        </p:nvSpPr>
        <p:spPr>
          <a:xfrm>
            <a:off x="3282696" y="3968496"/>
            <a:ext cx="347472" cy="347472"/>
          </a:xfrm>
          <a:prstGeom prst="roundRect">
            <a:avLst>
              <a:gd name="adj" fmla="val 10526"/>
            </a:avLst>
          </a:prstGeom>
          <a:solidFill>
            <a:srgbClr val="B5788E"/>
          </a:solidFill>
          <a:ln/>
        </p:spPr>
      </p:sp>
      <p:sp>
        <p:nvSpPr>
          <p:cNvPr id="43" name="Text 40"/>
          <p:cNvSpPr/>
          <p:nvPr/>
        </p:nvSpPr>
        <p:spPr>
          <a:xfrm>
            <a:off x="3282696" y="39684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7070D"/>
                </a:solidFill>
              </a:rPr>
              <a:t>4</a:t>
            </a:r>
            <a:endParaRPr lang="en-US" sz="1100" dirty="0"/>
          </a:p>
        </p:txBody>
      </p:sp>
      <p:sp>
        <p:nvSpPr>
          <p:cNvPr id="44" name="Text 41"/>
          <p:cNvSpPr/>
          <p:nvPr/>
        </p:nvSpPr>
        <p:spPr>
          <a:xfrm>
            <a:off x="3694176" y="3968496"/>
            <a:ext cx="22128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9E9080"/>
                </a:solidFill>
              </a:rPr>
              <a:t>‫احصل على flat sketches جاهزة للـ tech pack‬</a:t>
            </a:r>
            <a:endParaRPr lang="en-US" sz="950" dirty="0"/>
          </a:p>
        </p:txBody>
      </p:sp>
      <p:sp>
        <p:nvSpPr>
          <p:cNvPr id="45" name="Shape 42"/>
          <p:cNvSpPr/>
          <p:nvPr/>
        </p:nvSpPr>
        <p:spPr>
          <a:xfrm>
            <a:off x="3282696" y="4453128"/>
            <a:ext cx="347472" cy="347472"/>
          </a:xfrm>
          <a:prstGeom prst="roundRect">
            <a:avLst>
              <a:gd name="adj" fmla="val 10526"/>
            </a:avLst>
          </a:prstGeom>
          <a:solidFill>
            <a:srgbClr val="B5788E"/>
          </a:solidFill>
          <a:ln/>
        </p:spPr>
      </p:sp>
      <p:sp>
        <p:nvSpPr>
          <p:cNvPr id="46" name="Text 43"/>
          <p:cNvSpPr/>
          <p:nvPr/>
        </p:nvSpPr>
        <p:spPr>
          <a:xfrm>
            <a:off x="3282696" y="445312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7070D"/>
                </a:solidFill>
              </a:rPr>
              <a:t>5</a:t>
            </a:r>
            <a:endParaRPr lang="en-US" sz="1100" dirty="0"/>
          </a:p>
        </p:txBody>
      </p:sp>
      <p:sp>
        <p:nvSpPr>
          <p:cNvPr id="47" name="Text 44"/>
          <p:cNvSpPr/>
          <p:nvPr/>
        </p:nvSpPr>
        <p:spPr>
          <a:xfrm>
            <a:off x="3694176" y="4453128"/>
            <a:ext cx="22128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9E9080"/>
                </a:solidFill>
              </a:rPr>
              <a:t>‫أرسل النتائج مباشرة للمصنع أو فريق الخياطة‬</a:t>
            </a:r>
            <a:endParaRPr lang="en-US" sz="950" dirty="0"/>
          </a:p>
        </p:txBody>
      </p:sp>
      <p:sp>
        <p:nvSpPr>
          <p:cNvPr id="48" name="Shape 45"/>
          <p:cNvSpPr/>
          <p:nvPr/>
        </p:nvSpPr>
        <p:spPr>
          <a:xfrm>
            <a:off x="6144768" y="1261872"/>
            <a:ext cx="2834640" cy="3703320"/>
          </a:xfrm>
          <a:prstGeom prst="rect">
            <a:avLst/>
          </a:prstGeom>
          <a:solidFill>
            <a:srgbClr val="181A18"/>
          </a:solidFill>
          <a:ln/>
          <a:effectLst>
            <a:outerShdw blurRad="152400" dist="508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49" name="Shape 46"/>
          <p:cNvSpPr/>
          <p:nvPr/>
        </p:nvSpPr>
        <p:spPr>
          <a:xfrm>
            <a:off x="6144768" y="1261872"/>
            <a:ext cx="2834640" cy="73152"/>
          </a:xfrm>
          <a:prstGeom prst="rect">
            <a:avLst/>
          </a:prstGeom>
          <a:solidFill>
            <a:srgbClr val="7A9E8A"/>
          </a:solidFill>
          <a:ln/>
        </p:spPr>
      </p:sp>
      <p:sp>
        <p:nvSpPr>
          <p:cNvPr id="50" name="Text 47"/>
          <p:cNvSpPr/>
          <p:nvPr/>
        </p:nvSpPr>
        <p:spPr>
          <a:xfrm>
            <a:off x="6236208" y="1371600"/>
            <a:ext cx="2651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7A9E8A"/>
                </a:solidFill>
              </a:rPr>
              <a:t>The F*Word AI</a:t>
            </a:r>
            <a:endParaRPr lang="en-US" sz="1600" dirty="0"/>
          </a:p>
        </p:txBody>
      </p:sp>
      <p:sp>
        <p:nvSpPr>
          <p:cNvPr id="51" name="Text 48"/>
          <p:cNvSpPr/>
          <p:nvPr/>
        </p:nvSpPr>
        <p:spPr>
          <a:xfrm>
            <a:off x="6236208" y="1883664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C8BEB0"/>
                </a:solidFill>
              </a:rPr>
              <a:t>‫مصمم رقمي جريء متخصص في الأزياء الـ avant-garde والـ editorial‬</a:t>
            </a:r>
            <a:endParaRPr lang="en-US" sz="1000" dirty="0"/>
          </a:p>
        </p:txBody>
      </p:sp>
      <p:sp>
        <p:nvSpPr>
          <p:cNvPr id="52" name="Shape 49"/>
          <p:cNvSpPr/>
          <p:nvPr/>
        </p:nvSpPr>
        <p:spPr>
          <a:xfrm>
            <a:off x="6281928" y="2423160"/>
            <a:ext cx="2560320" cy="36576"/>
          </a:xfrm>
          <a:prstGeom prst="rect">
            <a:avLst/>
          </a:prstGeom>
          <a:solidFill>
            <a:srgbClr val="7A9E8A">
              <a:alpha val="45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6254496" y="2514600"/>
            <a:ext cx="347472" cy="347472"/>
          </a:xfrm>
          <a:prstGeom prst="roundRect">
            <a:avLst>
              <a:gd name="adj" fmla="val 10526"/>
            </a:avLst>
          </a:prstGeom>
          <a:solidFill>
            <a:srgbClr val="7A9E8A"/>
          </a:solidFill>
          <a:ln/>
        </p:spPr>
      </p:sp>
      <p:sp>
        <p:nvSpPr>
          <p:cNvPr id="54" name="Text 51"/>
          <p:cNvSpPr/>
          <p:nvPr/>
        </p:nvSpPr>
        <p:spPr>
          <a:xfrm>
            <a:off x="6254496" y="25146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7070D"/>
                </a:solidFill>
              </a:rPr>
              <a:t>1</a:t>
            </a:r>
            <a:endParaRPr lang="en-US" sz="1100" dirty="0"/>
          </a:p>
        </p:txBody>
      </p:sp>
      <p:sp>
        <p:nvSpPr>
          <p:cNvPr id="55" name="Text 52"/>
          <p:cNvSpPr/>
          <p:nvPr/>
        </p:nvSpPr>
        <p:spPr>
          <a:xfrm>
            <a:off x="6665976" y="2514600"/>
            <a:ext cx="22128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9E9080"/>
                </a:solidFill>
              </a:rPr>
              <a:t>‫مثالي لمفاهيم الـ concept fashion وخطوط الـ runway‬</a:t>
            </a:r>
            <a:endParaRPr lang="en-US" sz="950" dirty="0"/>
          </a:p>
        </p:txBody>
      </p:sp>
      <p:sp>
        <p:nvSpPr>
          <p:cNvPr id="56" name="Shape 53"/>
          <p:cNvSpPr/>
          <p:nvPr/>
        </p:nvSpPr>
        <p:spPr>
          <a:xfrm>
            <a:off x="6254496" y="2999232"/>
            <a:ext cx="347472" cy="347472"/>
          </a:xfrm>
          <a:prstGeom prst="roundRect">
            <a:avLst>
              <a:gd name="adj" fmla="val 10526"/>
            </a:avLst>
          </a:prstGeom>
          <a:solidFill>
            <a:srgbClr val="7A9E8A"/>
          </a:solidFill>
          <a:ln/>
        </p:spPr>
      </p:sp>
      <p:sp>
        <p:nvSpPr>
          <p:cNvPr id="57" name="Text 54"/>
          <p:cNvSpPr/>
          <p:nvPr/>
        </p:nvSpPr>
        <p:spPr>
          <a:xfrm>
            <a:off x="6254496" y="299923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7070D"/>
                </a:solidFill>
              </a:rPr>
              <a:t>2</a:t>
            </a:r>
            <a:endParaRPr lang="en-US" sz="1100" dirty="0"/>
          </a:p>
        </p:txBody>
      </p:sp>
      <p:sp>
        <p:nvSpPr>
          <p:cNvPr id="58" name="Text 55"/>
          <p:cNvSpPr/>
          <p:nvPr/>
        </p:nvSpPr>
        <p:spPr>
          <a:xfrm>
            <a:off x="6665976" y="2999232"/>
            <a:ext cx="22128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9E9080"/>
                </a:solidFill>
              </a:rPr>
              <a:t>‫أنتج تصاميم لا تخطر على بال تتجاوز القيود التقنية‬</a:t>
            </a:r>
            <a:endParaRPr lang="en-US" sz="950" dirty="0"/>
          </a:p>
        </p:txBody>
      </p:sp>
      <p:sp>
        <p:nvSpPr>
          <p:cNvPr id="59" name="Shape 56"/>
          <p:cNvSpPr/>
          <p:nvPr/>
        </p:nvSpPr>
        <p:spPr>
          <a:xfrm>
            <a:off x="6254496" y="3483864"/>
            <a:ext cx="347472" cy="347472"/>
          </a:xfrm>
          <a:prstGeom prst="roundRect">
            <a:avLst>
              <a:gd name="adj" fmla="val 10526"/>
            </a:avLst>
          </a:prstGeom>
          <a:solidFill>
            <a:srgbClr val="7A9E8A"/>
          </a:solidFill>
          <a:ln/>
        </p:spPr>
      </p:sp>
      <p:sp>
        <p:nvSpPr>
          <p:cNvPr id="60" name="Text 57"/>
          <p:cNvSpPr/>
          <p:nvPr/>
        </p:nvSpPr>
        <p:spPr>
          <a:xfrm>
            <a:off x="6254496" y="34838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7070D"/>
                </a:solidFill>
              </a:rPr>
              <a:t>3</a:t>
            </a:r>
            <a:endParaRPr lang="en-US" sz="1100" dirty="0"/>
          </a:p>
        </p:txBody>
      </p:sp>
      <p:sp>
        <p:nvSpPr>
          <p:cNvPr id="61" name="Text 58"/>
          <p:cNvSpPr/>
          <p:nvPr/>
        </p:nvSpPr>
        <p:spPr>
          <a:xfrm>
            <a:off x="6665976" y="3483864"/>
            <a:ext cx="22128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9E9080"/>
                </a:solidFill>
              </a:rPr>
              <a:t>‫استخدمه للـ mood exploration في بداية الكولكشن‬</a:t>
            </a:r>
            <a:endParaRPr lang="en-US" sz="950" dirty="0"/>
          </a:p>
        </p:txBody>
      </p:sp>
      <p:sp>
        <p:nvSpPr>
          <p:cNvPr id="62" name="Shape 59"/>
          <p:cNvSpPr/>
          <p:nvPr/>
        </p:nvSpPr>
        <p:spPr>
          <a:xfrm>
            <a:off x="6254496" y="3968496"/>
            <a:ext cx="347472" cy="347472"/>
          </a:xfrm>
          <a:prstGeom prst="roundRect">
            <a:avLst>
              <a:gd name="adj" fmla="val 10526"/>
            </a:avLst>
          </a:prstGeom>
          <a:solidFill>
            <a:srgbClr val="7A9E8A"/>
          </a:solidFill>
          <a:ln/>
        </p:spPr>
      </p:sp>
      <p:sp>
        <p:nvSpPr>
          <p:cNvPr id="63" name="Text 60"/>
          <p:cNvSpPr/>
          <p:nvPr/>
        </p:nvSpPr>
        <p:spPr>
          <a:xfrm>
            <a:off x="6254496" y="39684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7070D"/>
                </a:solidFill>
              </a:rPr>
              <a:t>4</a:t>
            </a:r>
            <a:endParaRPr lang="en-US" sz="1100" dirty="0"/>
          </a:p>
        </p:txBody>
      </p:sp>
      <p:sp>
        <p:nvSpPr>
          <p:cNvPr id="64" name="Text 61"/>
          <p:cNvSpPr/>
          <p:nvPr/>
        </p:nvSpPr>
        <p:spPr>
          <a:xfrm>
            <a:off x="6665976" y="3968496"/>
            <a:ext cx="22128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9E9080"/>
                </a:solidFill>
              </a:rPr>
              <a:t>‫دمج المخرجات مع Newarch لتحويلها لقطع قابلة للتنفيذ‬</a:t>
            </a:r>
            <a:endParaRPr lang="en-US" sz="950" dirty="0"/>
          </a:p>
        </p:txBody>
      </p:sp>
      <p:sp>
        <p:nvSpPr>
          <p:cNvPr id="65" name="Shape 62"/>
          <p:cNvSpPr/>
          <p:nvPr/>
        </p:nvSpPr>
        <p:spPr>
          <a:xfrm>
            <a:off x="6254496" y="4453128"/>
            <a:ext cx="347472" cy="347472"/>
          </a:xfrm>
          <a:prstGeom prst="roundRect">
            <a:avLst>
              <a:gd name="adj" fmla="val 10526"/>
            </a:avLst>
          </a:prstGeom>
          <a:solidFill>
            <a:srgbClr val="7A9E8A"/>
          </a:solidFill>
          <a:ln/>
        </p:spPr>
      </p:sp>
      <p:sp>
        <p:nvSpPr>
          <p:cNvPr id="66" name="Text 63"/>
          <p:cNvSpPr/>
          <p:nvPr/>
        </p:nvSpPr>
        <p:spPr>
          <a:xfrm>
            <a:off x="6254496" y="445312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7070D"/>
                </a:solidFill>
              </a:rPr>
              <a:t>5</a:t>
            </a:r>
            <a:endParaRPr lang="en-US" sz="1100" dirty="0"/>
          </a:p>
        </p:txBody>
      </p:sp>
      <p:sp>
        <p:nvSpPr>
          <p:cNvPr id="67" name="Text 64"/>
          <p:cNvSpPr/>
          <p:nvPr/>
        </p:nvSpPr>
        <p:spPr>
          <a:xfrm>
            <a:off x="6665976" y="4453128"/>
            <a:ext cx="22128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9E9080"/>
                </a:solidFill>
              </a:rPr>
              <a:t>‫مثالي لملف الأعمال والعروض التقديمية الإبداعية‬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0D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5143500"/>
          </a:xfrm>
          <a:prstGeom prst="rect">
            <a:avLst/>
          </a:prstGeom>
          <a:solidFill>
            <a:srgbClr val="111130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0" y="0"/>
            <a:ext cx="73152" cy="514350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137160" y="182880"/>
            <a:ext cx="35661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0" b="1" dirty="0">
                <a:solidFill>
                  <a:srgbClr val="C9A84C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0500" dirty="0"/>
          </a:p>
        </p:txBody>
      </p:sp>
      <p:sp>
        <p:nvSpPr>
          <p:cNvPr id="5" name="Text 3"/>
          <p:cNvSpPr/>
          <p:nvPr/>
        </p:nvSpPr>
        <p:spPr>
          <a:xfrm>
            <a:off x="137160" y="1627632"/>
            <a:ext cx="3566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‫النمذجة ثلاثية الأبعاد‬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37160" y="2121408"/>
            <a:ext cx="3566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C9A84C"/>
                </a:solidFill>
              </a:rPr>
              <a:t>‫وعرض حركة الخامة‬</a:t>
            </a:r>
            <a:endParaRPr lang="en-US" sz="15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480" y="2743200"/>
            <a:ext cx="777240" cy="77724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3703320"/>
            <a:ext cx="2926080" cy="502920"/>
          </a:xfrm>
          <a:prstGeom prst="roundRect">
            <a:avLst>
              <a:gd name="adj" fmla="val 10909"/>
            </a:avLst>
          </a:prstGeom>
          <a:solidFill>
            <a:srgbClr val="C9A84C"/>
          </a:solidFill>
          <a:ln/>
        </p:spPr>
      </p:sp>
      <p:sp>
        <p:nvSpPr>
          <p:cNvPr id="9" name="Text 6"/>
          <p:cNvSpPr/>
          <p:nvPr/>
        </p:nvSpPr>
        <p:spPr>
          <a:xfrm>
            <a:off x="457200" y="370332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7070D"/>
                </a:solidFill>
              </a:rPr>
              <a:t>Style3D AI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274320" y="429768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9E9080"/>
                </a:solidFill>
              </a:rPr>
              <a:t>‫المنصة الأولى لنمذجة الأزياء ثلاثية الأبعاد‬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4069080" y="201168"/>
            <a:ext cx="4846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C9A84C"/>
                </a:solidFill>
              </a:rPr>
              <a:t>‫ماذا تقدر تعمل بـ Style3D AI؟‬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4069080" y="822960"/>
            <a:ext cx="2331720" cy="1261872"/>
          </a:xfrm>
          <a:prstGeom prst="rect">
            <a:avLst/>
          </a:prstGeom>
          <a:solidFill>
            <a:srgbClr val="161628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069080" y="822960"/>
            <a:ext cx="2331720" cy="5486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1"/>
          <p:cNvSpPr/>
          <p:nvPr/>
        </p:nvSpPr>
        <p:spPr>
          <a:xfrm>
            <a:off x="4160520" y="914400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50" b="1" dirty="0">
                <a:solidFill>
                  <a:srgbClr val="C9A84C"/>
                </a:solidFill>
              </a:rPr>
              <a:t>‫نمذجة القطعة من الباترون‬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4160520" y="1353312"/>
            <a:ext cx="2148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9E9080"/>
                </a:solidFill>
              </a:rPr>
              <a:t>‫ارفع الباترون وشاهد القطعة تتشكل ثلاثية الأبعاد على جسم الموديل الافتراضي‬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6556248" y="822960"/>
            <a:ext cx="2331720" cy="1261872"/>
          </a:xfrm>
          <a:prstGeom prst="rect">
            <a:avLst/>
          </a:prstGeom>
          <a:solidFill>
            <a:srgbClr val="161628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6556248" y="822960"/>
            <a:ext cx="2331720" cy="54864"/>
          </a:xfrm>
          <a:prstGeom prst="rect">
            <a:avLst/>
          </a:prstGeom>
          <a:solidFill>
            <a:srgbClr val="B5788E"/>
          </a:solidFill>
          <a:ln/>
        </p:spPr>
      </p:sp>
      <p:sp>
        <p:nvSpPr>
          <p:cNvPr id="18" name="Text 15"/>
          <p:cNvSpPr/>
          <p:nvPr/>
        </p:nvSpPr>
        <p:spPr>
          <a:xfrm>
            <a:off x="6647688" y="914400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50" b="1" dirty="0">
                <a:solidFill>
                  <a:srgbClr val="C9A84C"/>
                </a:solidFill>
              </a:rPr>
              <a:t>‫محاكاة حركة القماش‬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6647688" y="1353312"/>
            <a:ext cx="2148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9E9080"/>
                </a:solidFill>
              </a:rPr>
              <a:t>‫شاهد كيف يتدفق الشيفون، يتثنى الدينم، وينسدل الحرير بدقة فيزيائية عالية‬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4069080" y="2212848"/>
            <a:ext cx="2331720" cy="1261872"/>
          </a:xfrm>
          <a:prstGeom prst="rect">
            <a:avLst/>
          </a:prstGeom>
          <a:solidFill>
            <a:srgbClr val="161628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4069080" y="2212848"/>
            <a:ext cx="2331720" cy="5486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19"/>
          <p:cNvSpPr/>
          <p:nvPr/>
        </p:nvSpPr>
        <p:spPr>
          <a:xfrm>
            <a:off x="4160520" y="2304288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50" b="1" dirty="0">
                <a:solidFill>
                  <a:srgbClr val="C9A84C"/>
                </a:solidFill>
              </a:rPr>
              <a:t>‫اختبار الألوان والطبعات‬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4160520" y="2743200"/>
            <a:ext cx="2148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9E9080"/>
                </a:solidFill>
              </a:rPr>
              <a:t>‫غيّر لون القطعة والباترون فورياً بدون إنتاج نماذج مادية مكلفة‬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6556248" y="2212848"/>
            <a:ext cx="2331720" cy="1261872"/>
          </a:xfrm>
          <a:prstGeom prst="rect">
            <a:avLst/>
          </a:prstGeom>
          <a:solidFill>
            <a:srgbClr val="161628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6556248" y="2212848"/>
            <a:ext cx="2331720" cy="54864"/>
          </a:xfrm>
          <a:prstGeom prst="rect">
            <a:avLst/>
          </a:prstGeom>
          <a:solidFill>
            <a:srgbClr val="B5788E"/>
          </a:solidFill>
          <a:ln/>
        </p:spPr>
      </p:sp>
      <p:sp>
        <p:nvSpPr>
          <p:cNvPr id="26" name="Text 23"/>
          <p:cNvSpPr/>
          <p:nvPr/>
        </p:nvSpPr>
        <p:spPr>
          <a:xfrm>
            <a:off x="6647688" y="2304288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50" b="1" dirty="0">
                <a:solidFill>
                  <a:srgbClr val="C9A84C"/>
                </a:solidFill>
              </a:rPr>
              <a:t>‫عرض 360 درجة تفاعلي‬</a:t>
            </a:r>
            <a:endParaRPr lang="en-US" sz="1150" dirty="0"/>
          </a:p>
        </p:txBody>
      </p:sp>
      <p:sp>
        <p:nvSpPr>
          <p:cNvPr id="27" name="Text 24"/>
          <p:cNvSpPr/>
          <p:nvPr/>
        </p:nvSpPr>
        <p:spPr>
          <a:xfrm>
            <a:off x="6647688" y="2743200"/>
            <a:ext cx="2148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9E9080"/>
                </a:solidFill>
              </a:rPr>
              <a:t>‫دوّر القطعة من كل الزوايا وشارك الـ 3D viewer مع المشترين أو الفريق‬</a:t>
            </a:r>
            <a:endParaRPr lang="en-US" sz="1000" dirty="0"/>
          </a:p>
        </p:txBody>
      </p:sp>
      <p:sp>
        <p:nvSpPr>
          <p:cNvPr id="28" name="Shape 25"/>
          <p:cNvSpPr/>
          <p:nvPr/>
        </p:nvSpPr>
        <p:spPr>
          <a:xfrm>
            <a:off x="4069080" y="3602736"/>
            <a:ext cx="2331720" cy="1261872"/>
          </a:xfrm>
          <a:prstGeom prst="rect">
            <a:avLst/>
          </a:prstGeom>
          <a:solidFill>
            <a:srgbClr val="161628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9" name="Shape 26"/>
          <p:cNvSpPr/>
          <p:nvPr/>
        </p:nvSpPr>
        <p:spPr>
          <a:xfrm>
            <a:off x="4069080" y="3602736"/>
            <a:ext cx="2331720" cy="5486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0" name="Text 27"/>
          <p:cNvSpPr/>
          <p:nvPr/>
        </p:nvSpPr>
        <p:spPr>
          <a:xfrm>
            <a:off x="4160520" y="3694176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50" b="1" dirty="0">
                <a:solidFill>
                  <a:srgbClr val="C9A84C"/>
                </a:solidFill>
              </a:rPr>
              <a:t>‫توليد Tech Pack تلقائي‬</a:t>
            </a:r>
            <a:endParaRPr lang="en-US" sz="1150" dirty="0"/>
          </a:p>
        </p:txBody>
      </p:sp>
      <p:sp>
        <p:nvSpPr>
          <p:cNvPr id="31" name="Text 28"/>
          <p:cNvSpPr/>
          <p:nvPr/>
        </p:nvSpPr>
        <p:spPr>
          <a:xfrm>
            <a:off x="4160520" y="4133088"/>
            <a:ext cx="2148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9E9080"/>
                </a:solidFill>
              </a:rPr>
              <a:t>‫صدّر مواصفات الخياطة والقياسات والتفاصيل التقنية مباشرة للمصنع‬</a:t>
            </a:r>
            <a:endParaRPr lang="en-US" sz="1000" dirty="0"/>
          </a:p>
        </p:txBody>
      </p:sp>
      <p:sp>
        <p:nvSpPr>
          <p:cNvPr id="32" name="Shape 29"/>
          <p:cNvSpPr/>
          <p:nvPr/>
        </p:nvSpPr>
        <p:spPr>
          <a:xfrm>
            <a:off x="6556248" y="3602736"/>
            <a:ext cx="2331720" cy="1261872"/>
          </a:xfrm>
          <a:prstGeom prst="rect">
            <a:avLst/>
          </a:prstGeom>
          <a:solidFill>
            <a:srgbClr val="161628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33" name="Shape 30"/>
          <p:cNvSpPr/>
          <p:nvPr/>
        </p:nvSpPr>
        <p:spPr>
          <a:xfrm>
            <a:off x="6556248" y="3602736"/>
            <a:ext cx="2331720" cy="54864"/>
          </a:xfrm>
          <a:prstGeom prst="rect">
            <a:avLst/>
          </a:prstGeom>
          <a:solidFill>
            <a:srgbClr val="B5788E"/>
          </a:solidFill>
          <a:ln/>
        </p:spPr>
      </p:sp>
      <p:sp>
        <p:nvSpPr>
          <p:cNvPr id="34" name="Text 31"/>
          <p:cNvSpPr/>
          <p:nvPr/>
        </p:nvSpPr>
        <p:spPr>
          <a:xfrm>
            <a:off x="6647688" y="3694176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50" b="1" dirty="0">
                <a:solidFill>
                  <a:srgbClr val="C9A84C"/>
                </a:solidFill>
              </a:rPr>
              <a:t>‫تقليل Sample Rounds‬</a:t>
            </a:r>
            <a:endParaRPr lang="en-US" sz="1150" dirty="0"/>
          </a:p>
        </p:txBody>
      </p:sp>
      <p:sp>
        <p:nvSpPr>
          <p:cNvPr id="35" name="Text 32"/>
          <p:cNvSpPr/>
          <p:nvPr/>
        </p:nvSpPr>
        <p:spPr>
          <a:xfrm>
            <a:off x="6647688" y="4133088"/>
            <a:ext cx="2148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9E9080"/>
                </a:solidFill>
              </a:rPr>
              <a:t>‫وفّر 60-80% من تكاليف النماذج الأولية بالتحقق الرقمي قبل الإنتاج‬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707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51560"/>
          </a:xfrm>
          <a:prstGeom prst="rect">
            <a:avLst/>
          </a:prstGeom>
          <a:solidFill>
            <a:srgbClr val="0D0D1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051560"/>
            <a:ext cx="9144000" cy="6400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Shape 2"/>
          <p:cNvSpPr/>
          <p:nvPr/>
        </p:nvSpPr>
        <p:spPr>
          <a:xfrm>
            <a:off x="256032" y="274320"/>
            <a:ext cx="1005840" cy="502920"/>
          </a:xfrm>
          <a:prstGeom prst="roundRect">
            <a:avLst>
              <a:gd name="adj" fmla="val 7273"/>
            </a:avLst>
          </a:prstGeom>
          <a:solidFill>
            <a:srgbClr val="C9A84C"/>
          </a:solidFill>
          <a:ln/>
        </p:spPr>
      </p:sp>
      <p:sp>
        <p:nvSpPr>
          <p:cNvPr id="5" name="Text 3"/>
          <p:cNvSpPr/>
          <p:nvPr/>
        </p:nvSpPr>
        <p:spPr>
          <a:xfrm>
            <a:off x="256032" y="274320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7070D"/>
                </a:solidFill>
              </a:rPr>
              <a:t>06</a:t>
            </a:r>
            <a:endParaRPr lang="en-US" sz="13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320" y="228600"/>
            <a:ext cx="658368" cy="65836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194560" y="0"/>
            <a:ext cx="6720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100" b="1" dirty="0">
                <a:solidFill>
                  <a:srgbClr val="FFFFFF"/>
                </a:solidFill>
              </a:rPr>
              <a:t>‫التصوير الإديتوريال والفيديو بالذكاء الاصطناعي‬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1810512" y="2084832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C9A84C"/>
                </a:solidFill>
              </a:rPr>
              <a:t>←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182880" y="1261872"/>
            <a:ext cx="1600200" cy="3703320"/>
          </a:xfrm>
          <a:prstGeom prst="rect">
            <a:avLst/>
          </a:prstGeom>
          <a:solidFill>
            <a:srgbClr val="161628"/>
          </a:solidFill>
          <a:ln/>
          <a:effectLst>
            <a:outerShdw blurRad="152400" dist="508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182880" y="1261872"/>
            <a:ext cx="1600200" cy="7315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1" name="Shape 8"/>
          <p:cNvSpPr/>
          <p:nvPr/>
        </p:nvSpPr>
        <p:spPr>
          <a:xfrm>
            <a:off x="566928" y="1444752"/>
            <a:ext cx="822960" cy="822960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12" name="Text 9"/>
          <p:cNvSpPr/>
          <p:nvPr/>
        </p:nvSpPr>
        <p:spPr>
          <a:xfrm>
            <a:off x="566928" y="144475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7070D"/>
                </a:solidFill>
              </a:rPr>
              <a:t>1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228600" y="2423160"/>
            <a:ext cx="1508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‫الكونسبت والمود‬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228600" y="3035808"/>
            <a:ext cx="15087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9E9080"/>
                </a:solidFill>
              </a:rPr>
              <a:t>‫لوحات إلهام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9E9080"/>
                </a:solidFill>
              </a:rPr>
              <a:t>سرد قصصي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9E9080"/>
                </a:solidFill>
              </a:rPr>
              <a:t>اتجاه بصري‬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3575304" y="2084832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C9A84C"/>
                </a:solidFill>
              </a:rPr>
              <a:t>←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1947672" y="1261872"/>
            <a:ext cx="1600200" cy="3703320"/>
          </a:xfrm>
          <a:prstGeom prst="rect">
            <a:avLst/>
          </a:prstGeom>
          <a:solidFill>
            <a:srgbClr val="161628"/>
          </a:solidFill>
          <a:ln/>
          <a:effectLst>
            <a:outerShdw blurRad="152400" dist="508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1947672" y="1261872"/>
            <a:ext cx="1600200" cy="73152"/>
          </a:xfrm>
          <a:prstGeom prst="rect">
            <a:avLst/>
          </a:prstGeom>
          <a:solidFill>
            <a:srgbClr val="B5788E"/>
          </a:solidFill>
          <a:ln/>
        </p:spPr>
      </p:sp>
      <p:sp>
        <p:nvSpPr>
          <p:cNvPr id="18" name="Shape 15"/>
          <p:cNvSpPr/>
          <p:nvPr/>
        </p:nvSpPr>
        <p:spPr>
          <a:xfrm>
            <a:off x="2331720" y="1444752"/>
            <a:ext cx="822960" cy="822960"/>
          </a:xfrm>
          <a:prstGeom prst="ellipse">
            <a:avLst/>
          </a:prstGeom>
          <a:solidFill>
            <a:srgbClr val="B5788E"/>
          </a:solidFill>
          <a:ln/>
        </p:spPr>
      </p:sp>
      <p:sp>
        <p:nvSpPr>
          <p:cNvPr id="19" name="Text 16"/>
          <p:cNvSpPr/>
          <p:nvPr/>
        </p:nvSpPr>
        <p:spPr>
          <a:xfrm>
            <a:off x="2331720" y="144475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7070D"/>
                </a:solidFill>
              </a:rPr>
              <a:t>2</a:t>
            </a:r>
            <a:endParaRPr lang="en-US" sz="2600" dirty="0"/>
          </a:p>
        </p:txBody>
      </p:sp>
      <p:sp>
        <p:nvSpPr>
          <p:cNvPr id="20" name="Text 17"/>
          <p:cNvSpPr/>
          <p:nvPr/>
        </p:nvSpPr>
        <p:spPr>
          <a:xfrm>
            <a:off x="1993392" y="2423160"/>
            <a:ext cx="1508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‫برومبت CAIMERA‬</a:t>
            </a:r>
            <a:endParaRPr lang="en-US" sz="1150" dirty="0"/>
          </a:p>
        </p:txBody>
      </p:sp>
      <p:sp>
        <p:nvSpPr>
          <p:cNvPr id="21" name="Text 18"/>
          <p:cNvSpPr/>
          <p:nvPr/>
        </p:nvSpPr>
        <p:spPr>
          <a:xfrm>
            <a:off x="1993392" y="3035808"/>
            <a:ext cx="15087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9E9080"/>
                </a:solidFill>
              </a:rPr>
              <a:t>‫قطعة + موديل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9E9080"/>
                </a:solidFill>
              </a:rPr>
              <a:t>إضاءة + خلفية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9E9080"/>
                </a:solidFill>
              </a:rPr>
              <a:t>أسلوب إديتوريال‬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5340096" y="2084832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C9A84C"/>
                </a:solidFill>
              </a:rPr>
              <a:t>←</a:t>
            </a:r>
            <a:endParaRPr lang="en-US" sz="1800" dirty="0"/>
          </a:p>
        </p:txBody>
      </p:sp>
      <p:sp>
        <p:nvSpPr>
          <p:cNvPr id="23" name="Shape 20"/>
          <p:cNvSpPr/>
          <p:nvPr/>
        </p:nvSpPr>
        <p:spPr>
          <a:xfrm>
            <a:off x="3712464" y="1261872"/>
            <a:ext cx="1600200" cy="3703320"/>
          </a:xfrm>
          <a:prstGeom prst="rect">
            <a:avLst/>
          </a:prstGeom>
          <a:solidFill>
            <a:srgbClr val="161628"/>
          </a:solidFill>
          <a:ln/>
          <a:effectLst>
            <a:outerShdw blurRad="152400" dist="508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3712464" y="1261872"/>
            <a:ext cx="1600200" cy="73152"/>
          </a:xfrm>
          <a:prstGeom prst="rect">
            <a:avLst/>
          </a:prstGeom>
          <a:solidFill>
            <a:srgbClr val="7A9E8A"/>
          </a:solidFill>
          <a:ln/>
        </p:spPr>
      </p:sp>
      <p:sp>
        <p:nvSpPr>
          <p:cNvPr id="25" name="Shape 22"/>
          <p:cNvSpPr/>
          <p:nvPr/>
        </p:nvSpPr>
        <p:spPr>
          <a:xfrm>
            <a:off x="4096512" y="1444752"/>
            <a:ext cx="822960" cy="822960"/>
          </a:xfrm>
          <a:prstGeom prst="ellipse">
            <a:avLst/>
          </a:prstGeom>
          <a:solidFill>
            <a:srgbClr val="7A9E8A"/>
          </a:solidFill>
          <a:ln/>
        </p:spPr>
      </p:sp>
      <p:sp>
        <p:nvSpPr>
          <p:cNvPr id="26" name="Text 23"/>
          <p:cNvSpPr/>
          <p:nvPr/>
        </p:nvSpPr>
        <p:spPr>
          <a:xfrm>
            <a:off x="4096512" y="144475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7070D"/>
                </a:solidFill>
              </a:rPr>
              <a:t>3</a:t>
            </a:r>
            <a:endParaRPr lang="en-US" sz="2600" dirty="0"/>
          </a:p>
        </p:txBody>
      </p:sp>
      <p:sp>
        <p:nvSpPr>
          <p:cNvPr id="27" name="Text 24"/>
          <p:cNvSpPr/>
          <p:nvPr/>
        </p:nvSpPr>
        <p:spPr>
          <a:xfrm>
            <a:off x="3758184" y="2423160"/>
            <a:ext cx="1508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‫توليد الصور الثابتة‬</a:t>
            </a:r>
            <a:endParaRPr lang="en-US" sz="1150" dirty="0"/>
          </a:p>
        </p:txBody>
      </p:sp>
      <p:sp>
        <p:nvSpPr>
          <p:cNvPr id="28" name="Text 25"/>
          <p:cNvSpPr/>
          <p:nvPr/>
        </p:nvSpPr>
        <p:spPr>
          <a:xfrm>
            <a:off x="3758184" y="3035808"/>
            <a:ext cx="15087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9E9080"/>
                </a:solidFill>
              </a:rPr>
              <a:t>‫Hero shots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9E9080"/>
                </a:solidFill>
              </a:rPr>
              <a:t>Lookbook frames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9E9080"/>
                </a:solidFill>
              </a:rPr>
              <a:t>تفاصيل القطعة‬</a:t>
            </a:r>
            <a:endParaRPr lang="en-US" sz="1050" dirty="0"/>
          </a:p>
        </p:txBody>
      </p:sp>
      <p:sp>
        <p:nvSpPr>
          <p:cNvPr id="29" name="Text 26"/>
          <p:cNvSpPr/>
          <p:nvPr/>
        </p:nvSpPr>
        <p:spPr>
          <a:xfrm>
            <a:off x="7104888" y="2084832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C9A84C"/>
                </a:solidFill>
              </a:rPr>
              <a:t>←</a:t>
            </a:r>
            <a:endParaRPr lang="en-US" sz="1800" dirty="0"/>
          </a:p>
        </p:txBody>
      </p:sp>
      <p:sp>
        <p:nvSpPr>
          <p:cNvPr id="30" name="Shape 27"/>
          <p:cNvSpPr/>
          <p:nvPr/>
        </p:nvSpPr>
        <p:spPr>
          <a:xfrm>
            <a:off x="5477256" y="1261872"/>
            <a:ext cx="1600200" cy="3703320"/>
          </a:xfrm>
          <a:prstGeom prst="rect">
            <a:avLst/>
          </a:prstGeom>
          <a:solidFill>
            <a:srgbClr val="161628"/>
          </a:solidFill>
          <a:ln/>
          <a:effectLst>
            <a:outerShdw blurRad="152400" dist="508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31" name="Shape 28"/>
          <p:cNvSpPr/>
          <p:nvPr/>
        </p:nvSpPr>
        <p:spPr>
          <a:xfrm>
            <a:off x="5477256" y="1261872"/>
            <a:ext cx="1600200" cy="7315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2" name="Shape 29"/>
          <p:cNvSpPr/>
          <p:nvPr/>
        </p:nvSpPr>
        <p:spPr>
          <a:xfrm>
            <a:off x="5861304" y="1444752"/>
            <a:ext cx="822960" cy="822960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33" name="Text 30"/>
          <p:cNvSpPr/>
          <p:nvPr/>
        </p:nvSpPr>
        <p:spPr>
          <a:xfrm>
            <a:off x="5861304" y="144475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7070D"/>
                </a:solidFill>
              </a:rPr>
              <a:t>4</a:t>
            </a:r>
            <a:endParaRPr lang="en-US" sz="2600" dirty="0"/>
          </a:p>
        </p:txBody>
      </p:sp>
      <p:sp>
        <p:nvSpPr>
          <p:cNvPr id="34" name="Text 31"/>
          <p:cNvSpPr/>
          <p:nvPr/>
        </p:nvSpPr>
        <p:spPr>
          <a:xfrm>
            <a:off x="5522976" y="2423160"/>
            <a:ext cx="1508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‫Kling + Luma AI‬</a:t>
            </a:r>
            <a:endParaRPr lang="en-US" sz="1150" dirty="0"/>
          </a:p>
        </p:txBody>
      </p:sp>
      <p:sp>
        <p:nvSpPr>
          <p:cNvPr id="35" name="Text 32"/>
          <p:cNvSpPr/>
          <p:nvPr/>
        </p:nvSpPr>
        <p:spPr>
          <a:xfrm>
            <a:off x="5522976" y="3035808"/>
            <a:ext cx="15087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9E9080"/>
                </a:solidFill>
              </a:rPr>
              <a:t>‫تحريك الصور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9E9080"/>
                </a:solidFill>
              </a:rPr>
              <a:t>فيديو 5-10 ثواني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9E9080"/>
                </a:solidFill>
              </a:rPr>
              <a:t>Movement &amp; flow‬</a:t>
            </a:r>
            <a:endParaRPr lang="en-US" sz="1050" dirty="0"/>
          </a:p>
        </p:txBody>
      </p:sp>
      <p:sp>
        <p:nvSpPr>
          <p:cNvPr id="36" name="Shape 33"/>
          <p:cNvSpPr/>
          <p:nvPr/>
        </p:nvSpPr>
        <p:spPr>
          <a:xfrm>
            <a:off x="7242048" y="1261872"/>
            <a:ext cx="1600200" cy="3703320"/>
          </a:xfrm>
          <a:prstGeom prst="rect">
            <a:avLst/>
          </a:prstGeom>
          <a:solidFill>
            <a:srgbClr val="161628"/>
          </a:solidFill>
          <a:ln/>
          <a:effectLst>
            <a:outerShdw blurRad="152400" dist="508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37" name="Shape 34"/>
          <p:cNvSpPr/>
          <p:nvPr/>
        </p:nvSpPr>
        <p:spPr>
          <a:xfrm>
            <a:off x="7242048" y="1261872"/>
            <a:ext cx="1600200" cy="73152"/>
          </a:xfrm>
          <a:prstGeom prst="rect">
            <a:avLst/>
          </a:prstGeom>
          <a:solidFill>
            <a:srgbClr val="B5788E"/>
          </a:solidFill>
          <a:ln/>
        </p:spPr>
      </p:sp>
      <p:sp>
        <p:nvSpPr>
          <p:cNvPr id="38" name="Shape 35"/>
          <p:cNvSpPr/>
          <p:nvPr/>
        </p:nvSpPr>
        <p:spPr>
          <a:xfrm>
            <a:off x="7626096" y="1444752"/>
            <a:ext cx="822960" cy="822960"/>
          </a:xfrm>
          <a:prstGeom prst="ellipse">
            <a:avLst/>
          </a:prstGeom>
          <a:solidFill>
            <a:srgbClr val="B5788E"/>
          </a:solidFill>
          <a:ln/>
        </p:spPr>
      </p:sp>
      <p:sp>
        <p:nvSpPr>
          <p:cNvPr id="39" name="Text 36"/>
          <p:cNvSpPr/>
          <p:nvPr/>
        </p:nvSpPr>
        <p:spPr>
          <a:xfrm>
            <a:off x="7626096" y="144475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7070D"/>
                </a:solidFill>
              </a:rPr>
              <a:t>5</a:t>
            </a:r>
            <a:endParaRPr lang="en-US" sz="2600" dirty="0"/>
          </a:p>
        </p:txBody>
      </p:sp>
      <p:sp>
        <p:nvSpPr>
          <p:cNvPr id="40" name="Text 37"/>
          <p:cNvSpPr/>
          <p:nvPr/>
        </p:nvSpPr>
        <p:spPr>
          <a:xfrm>
            <a:off x="7287768" y="2423160"/>
            <a:ext cx="1508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‫التسليم النهائي‬</a:t>
            </a:r>
            <a:endParaRPr lang="en-US" sz="1150" dirty="0"/>
          </a:p>
        </p:txBody>
      </p:sp>
      <p:sp>
        <p:nvSpPr>
          <p:cNvPr id="41" name="Text 38"/>
          <p:cNvSpPr/>
          <p:nvPr/>
        </p:nvSpPr>
        <p:spPr>
          <a:xfrm>
            <a:off x="7287768" y="3035808"/>
            <a:ext cx="15087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9E9080"/>
                </a:solidFill>
              </a:rPr>
              <a:t>‫E-comm / OOH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9E9080"/>
                </a:solidFill>
              </a:rPr>
              <a:t>سوشيال / كتالوج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9E9080"/>
                </a:solidFill>
              </a:rPr>
              <a:t>كامبين إعلاني‬</a:t>
            </a:r>
            <a:endParaRPr lang="en-US" sz="1050" dirty="0"/>
          </a:p>
        </p:txBody>
      </p:sp>
      <p:sp>
        <p:nvSpPr>
          <p:cNvPr id="42" name="Shape 39"/>
          <p:cNvSpPr/>
          <p:nvPr/>
        </p:nvSpPr>
        <p:spPr>
          <a:xfrm>
            <a:off x="0" y="4727448"/>
            <a:ext cx="9144000" cy="416052"/>
          </a:xfrm>
          <a:prstGeom prst="rect">
            <a:avLst/>
          </a:prstGeom>
          <a:solidFill>
            <a:srgbClr val="C9A84C">
              <a:alpha val="90000"/>
            </a:srgbClr>
          </a:solidFill>
          <a:ln/>
        </p:spPr>
      </p:sp>
      <p:sp>
        <p:nvSpPr>
          <p:cNvPr id="43" name="Text 40"/>
          <p:cNvSpPr/>
          <p:nvPr/>
        </p:nvSpPr>
        <p:spPr>
          <a:xfrm>
            <a:off x="274320" y="4727448"/>
            <a:ext cx="8595360" cy="4160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7070D"/>
                </a:solidFill>
              </a:rPr>
              <a:t>‫Kling AI: حركة موديل طبيعية ودقيقة ← مثالي لعرض تفاصيل الخامة والقطعة على الجسم‬   |   ‫Luma AI: فيديو sinematic سينمائي ← مثالي لإعلانات الكامبين والأتموسفير‬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D0D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51560"/>
          </a:xfrm>
          <a:prstGeom prst="rect">
            <a:avLst/>
          </a:prstGeom>
          <a:solidFill>
            <a:srgbClr val="0D0D1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051560"/>
            <a:ext cx="9144000" cy="6400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Shape 2"/>
          <p:cNvSpPr/>
          <p:nvPr/>
        </p:nvSpPr>
        <p:spPr>
          <a:xfrm>
            <a:off x="256032" y="274320"/>
            <a:ext cx="1005840" cy="502920"/>
          </a:xfrm>
          <a:prstGeom prst="roundRect">
            <a:avLst>
              <a:gd name="adj" fmla="val 7273"/>
            </a:avLst>
          </a:prstGeom>
          <a:solidFill>
            <a:srgbClr val="C9A84C"/>
          </a:solidFill>
          <a:ln/>
        </p:spPr>
      </p:sp>
      <p:sp>
        <p:nvSpPr>
          <p:cNvPr id="5" name="Text 3"/>
          <p:cNvSpPr/>
          <p:nvPr/>
        </p:nvSpPr>
        <p:spPr>
          <a:xfrm>
            <a:off x="256032" y="274320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7070D"/>
                </a:solidFill>
              </a:rPr>
              <a:t>07</a:t>
            </a:r>
            <a:endParaRPr lang="en-US" sz="13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320" y="228600"/>
            <a:ext cx="658368" cy="65836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194560" y="0"/>
            <a:ext cx="6720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100" b="1" dirty="0">
                <a:solidFill>
                  <a:srgbClr val="FFFFFF"/>
                </a:solidFill>
              </a:rPr>
              <a:t>‫بناء هوية البراند والـ Visual Identity بالـ AI‬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201168" y="1261872"/>
            <a:ext cx="4160520" cy="1719072"/>
          </a:xfrm>
          <a:prstGeom prst="rect">
            <a:avLst/>
          </a:prstGeom>
          <a:solidFill>
            <a:srgbClr val="1A1635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201168" y="1261872"/>
            <a:ext cx="4160520" cy="7315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Shape 7"/>
          <p:cNvSpPr/>
          <p:nvPr/>
        </p:nvSpPr>
        <p:spPr>
          <a:xfrm>
            <a:off x="3858768" y="1426464"/>
            <a:ext cx="502920" cy="502920"/>
          </a:xfrm>
          <a:prstGeom prst="ellipse">
            <a:avLst/>
          </a:prstGeom>
          <a:solidFill>
            <a:srgbClr val="C9A84C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0208" y="1517904"/>
            <a:ext cx="320040" cy="3200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38328" y="1353312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C9A84C"/>
                </a:solidFill>
              </a:rPr>
              <a:t>‫اسم البراند والسرد القصصي‬</a:t>
            </a:r>
            <a:endParaRPr lang="en-US" sz="1350" dirty="0"/>
          </a:p>
        </p:txBody>
      </p:sp>
      <p:sp>
        <p:nvSpPr>
          <p:cNvPr id="13" name="Shape 9"/>
          <p:cNvSpPr/>
          <p:nvPr/>
        </p:nvSpPr>
        <p:spPr>
          <a:xfrm>
            <a:off x="4133088" y="1975104"/>
            <a:ext cx="64008" cy="128016"/>
          </a:xfrm>
          <a:prstGeom prst="rect">
            <a:avLst/>
          </a:prstGeom>
          <a:solidFill>
            <a:srgbClr val="C9A84C">
              <a:alpha val="70000"/>
            </a:srgbClr>
          </a:solidFill>
          <a:ln/>
        </p:spPr>
      </p:sp>
      <p:sp>
        <p:nvSpPr>
          <p:cNvPr id="14" name="Text 10"/>
          <p:cNvSpPr/>
          <p:nvPr/>
        </p:nvSpPr>
        <p:spPr>
          <a:xfrm>
            <a:off x="338328" y="1883664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9E9080"/>
                </a:solidFill>
              </a:rPr>
              <a:t>‫توليد أسماء براند فريدة ومتاحة بـ Claude‬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4133088" y="2221992"/>
            <a:ext cx="64008" cy="128016"/>
          </a:xfrm>
          <a:prstGeom prst="rect">
            <a:avLst/>
          </a:prstGeom>
          <a:solidFill>
            <a:srgbClr val="C9A84C">
              <a:alpha val="70000"/>
            </a:srgbClr>
          </a:solidFill>
          <a:ln/>
        </p:spPr>
      </p:sp>
      <p:sp>
        <p:nvSpPr>
          <p:cNvPr id="16" name="Text 12"/>
          <p:cNvSpPr/>
          <p:nvPr/>
        </p:nvSpPr>
        <p:spPr>
          <a:xfrm>
            <a:off x="338328" y="2130552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9E9080"/>
                </a:solidFill>
              </a:rPr>
              <a:t>‫كتابة قصة البراند وملف الـ Origin Story‬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4133088" y="2468880"/>
            <a:ext cx="64008" cy="128016"/>
          </a:xfrm>
          <a:prstGeom prst="rect">
            <a:avLst/>
          </a:prstGeom>
          <a:solidFill>
            <a:srgbClr val="C9A84C">
              <a:alpha val="70000"/>
            </a:srgbClr>
          </a:solidFill>
          <a:ln/>
        </p:spPr>
      </p:sp>
      <p:sp>
        <p:nvSpPr>
          <p:cNvPr id="18" name="Text 14"/>
          <p:cNvSpPr/>
          <p:nvPr/>
        </p:nvSpPr>
        <p:spPr>
          <a:xfrm>
            <a:off x="338328" y="2377440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9E9080"/>
                </a:solidFill>
              </a:rPr>
              <a:t>‫تطوير الـ Brand Manifesto والقيم الجوهرية‬</a:t>
            </a:r>
            <a:endParaRPr lang="en-US" sz="1050" dirty="0"/>
          </a:p>
        </p:txBody>
      </p:sp>
      <p:sp>
        <p:nvSpPr>
          <p:cNvPr id="19" name="Shape 15"/>
          <p:cNvSpPr/>
          <p:nvPr/>
        </p:nvSpPr>
        <p:spPr>
          <a:xfrm>
            <a:off x="4133088" y="2715768"/>
            <a:ext cx="64008" cy="128016"/>
          </a:xfrm>
          <a:prstGeom prst="rect">
            <a:avLst/>
          </a:prstGeom>
          <a:solidFill>
            <a:srgbClr val="C9A84C">
              <a:alpha val="70000"/>
            </a:srgbClr>
          </a:solidFill>
          <a:ln/>
        </p:spPr>
      </p:sp>
      <p:sp>
        <p:nvSpPr>
          <p:cNvPr id="20" name="Text 16"/>
          <p:cNvSpPr/>
          <p:nvPr/>
        </p:nvSpPr>
        <p:spPr>
          <a:xfrm>
            <a:off x="338328" y="2624328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9E9080"/>
                </a:solidFill>
              </a:rPr>
              <a:t>‫نبرة الصوت: فاخر، شبابي، مستدام، avant-garde؟‬</a:t>
            </a:r>
            <a:endParaRPr lang="en-US" sz="1050" dirty="0"/>
          </a:p>
        </p:txBody>
      </p:sp>
      <p:sp>
        <p:nvSpPr>
          <p:cNvPr id="21" name="Shape 17"/>
          <p:cNvSpPr/>
          <p:nvPr/>
        </p:nvSpPr>
        <p:spPr>
          <a:xfrm>
            <a:off x="4681728" y="1261872"/>
            <a:ext cx="4160520" cy="1719072"/>
          </a:xfrm>
          <a:prstGeom prst="rect">
            <a:avLst/>
          </a:prstGeom>
          <a:solidFill>
            <a:srgbClr val="1A1020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2" name="Shape 18"/>
          <p:cNvSpPr/>
          <p:nvPr/>
        </p:nvSpPr>
        <p:spPr>
          <a:xfrm>
            <a:off x="4681728" y="1261872"/>
            <a:ext cx="4160520" cy="73152"/>
          </a:xfrm>
          <a:prstGeom prst="rect">
            <a:avLst/>
          </a:prstGeom>
          <a:solidFill>
            <a:srgbClr val="B5788E"/>
          </a:solidFill>
          <a:ln/>
        </p:spPr>
      </p:sp>
      <p:sp>
        <p:nvSpPr>
          <p:cNvPr id="23" name="Shape 19"/>
          <p:cNvSpPr/>
          <p:nvPr/>
        </p:nvSpPr>
        <p:spPr>
          <a:xfrm>
            <a:off x="8339328" y="1426464"/>
            <a:ext cx="502920" cy="502920"/>
          </a:xfrm>
          <a:prstGeom prst="ellipse">
            <a:avLst/>
          </a:prstGeom>
          <a:solidFill>
            <a:srgbClr val="B5788E"/>
          </a:solidFill>
          <a:ln/>
        </p:spPr>
      </p:sp>
      <p:pic>
        <p:nvPicPr>
          <p:cNvPr id="2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0768" y="1517904"/>
            <a:ext cx="320040" cy="320040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4818888" y="1353312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B5788E"/>
                </a:solidFill>
              </a:rPr>
              <a:t>‫النظام البصري والهوية‬</a:t>
            </a:r>
            <a:endParaRPr lang="en-US" sz="1350" dirty="0"/>
          </a:p>
        </p:txBody>
      </p:sp>
      <p:sp>
        <p:nvSpPr>
          <p:cNvPr id="26" name="Shape 21"/>
          <p:cNvSpPr/>
          <p:nvPr/>
        </p:nvSpPr>
        <p:spPr>
          <a:xfrm>
            <a:off x="8613648" y="1975104"/>
            <a:ext cx="64008" cy="128016"/>
          </a:xfrm>
          <a:prstGeom prst="rect">
            <a:avLst/>
          </a:prstGeom>
          <a:solidFill>
            <a:srgbClr val="B5788E">
              <a:alpha val="70000"/>
            </a:srgbClr>
          </a:solidFill>
          <a:ln/>
        </p:spPr>
      </p:sp>
      <p:sp>
        <p:nvSpPr>
          <p:cNvPr id="27" name="Text 22"/>
          <p:cNvSpPr/>
          <p:nvPr/>
        </p:nvSpPr>
        <p:spPr>
          <a:xfrm>
            <a:off x="4818888" y="1883664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9E9080"/>
                </a:solidFill>
              </a:rPr>
              <a:t>‫توليد لوحات ألوان موسمية بـ CAIMERA AI‬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8613648" y="2221992"/>
            <a:ext cx="64008" cy="128016"/>
          </a:xfrm>
          <a:prstGeom prst="rect">
            <a:avLst/>
          </a:prstGeom>
          <a:solidFill>
            <a:srgbClr val="B5788E">
              <a:alpha val="70000"/>
            </a:srgbClr>
          </a:solidFill>
          <a:ln/>
        </p:spPr>
      </p:sp>
      <p:sp>
        <p:nvSpPr>
          <p:cNvPr id="29" name="Text 24"/>
          <p:cNvSpPr/>
          <p:nvPr/>
        </p:nvSpPr>
        <p:spPr>
          <a:xfrm>
            <a:off x="4818888" y="2130552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9E9080"/>
                </a:solidFill>
              </a:rPr>
              <a:t>‫تطوير Mood Board وأسلوب الـ Lookbook‬</a:t>
            </a:r>
            <a:endParaRPr lang="en-US" sz="1050" dirty="0"/>
          </a:p>
        </p:txBody>
      </p:sp>
      <p:sp>
        <p:nvSpPr>
          <p:cNvPr id="30" name="Shape 25"/>
          <p:cNvSpPr/>
          <p:nvPr/>
        </p:nvSpPr>
        <p:spPr>
          <a:xfrm>
            <a:off x="8613648" y="2468880"/>
            <a:ext cx="64008" cy="128016"/>
          </a:xfrm>
          <a:prstGeom prst="rect">
            <a:avLst/>
          </a:prstGeom>
          <a:solidFill>
            <a:srgbClr val="B5788E">
              <a:alpha val="70000"/>
            </a:srgbClr>
          </a:solidFill>
          <a:ln/>
        </p:spPr>
      </p:sp>
      <p:sp>
        <p:nvSpPr>
          <p:cNvPr id="31" name="Text 26"/>
          <p:cNvSpPr/>
          <p:nvPr/>
        </p:nvSpPr>
        <p:spPr>
          <a:xfrm>
            <a:off x="4818888" y="2377440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9E9080"/>
                </a:solidFill>
              </a:rPr>
              <a:t>‫خط الكتابة والـ Typography الخاص بالبراند‬</a:t>
            </a:r>
            <a:endParaRPr lang="en-US" sz="1050" dirty="0"/>
          </a:p>
        </p:txBody>
      </p:sp>
      <p:sp>
        <p:nvSpPr>
          <p:cNvPr id="32" name="Shape 27"/>
          <p:cNvSpPr/>
          <p:nvPr/>
        </p:nvSpPr>
        <p:spPr>
          <a:xfrm>
            <a:off x="8613648" y="2715768"/>
            <a:ext cx="64008" cy="128016"/>
          </a:xfrm>
          <a:prstGeom prst="rect">
            <a:avLst/>
          </a:prstGeom>
          <a:solidFill>
            <a:srgbClr val="B5788E">
              <a:alpha val="70000"/>
            </a:srgbClr>
          </a:solidFill>
          <a:ln/>
        </p:spPr>
      </p:sp>
      <p:sp>
        <p:nvSpPr>
          <p:cNvPr id="33" name="Text 28"/>
          <p:cNvSpPr/>
          <p:nvPr/>
        </p:nvSpPr>
        <p:spPr>
          <a:xfrm>
            <a:off x="4818888" y="2624328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9E9080"/>
                </a:solidFill>
              </a:rPr>
              <a:t>‫قوالب Canva AI للسوشيال والتغليف‬</a:t>
            </a:r>
            <a:endParaRPr lang="en-US" sz="1050" dirty="0"/>
          </a:p>
        </p:txBody>
      </p:sp>
      <p:sp>
        <p:nvSpPr>
          <p:cNvPr id="34" name="Shape 29"/>
          <p:cNvSpPr/>
          <p:nvPr/>
        </p:nvSpPr>
        <p:spPr>
          <a:xfrm>
            <a:off x="201168" y="3136392"/>
            <a:ext cx="4160520" cy="1719072"/>
          </a:xfrm>
          <a:prstGeom prst="rect">
            <a:avLst/>
          </a:prstGeom>
          <a:solidFill>
            <a:srgbClr val="101820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35" name="Shape 30"/>
          <p:cNvSpPr/>
          <p:nvPr/>
        </p:nvSpPr>
        <p:spPr>
          <a:xfrm>
            <a:off x="201168" y="3136392"/>
            <a:ext cx="4160520" cy="73152"/>
          </a:xfrm>
          <a:prstGeom prst="rect">
            <a:avLst/>
          </a:prstGeom>
          <a:solidFill>
            <a:srgbClr val="7A9E8A"/>
          </a:solidFill>
          <a:ln/>
        </p:spPr>
      </p:sp>
      <p:sp>
        <p:nvSpPr>
          <p:cNvPr id="36" name="Shape 31"/>
          <p:cNvSpPr/>
          <p:nvPr/>
        </p:nvSpPr>
        <p:spPr>
          <a:xfrm>
            <a:off x="3858768" y="3300984"/>
            <a:ext cx="502920" cy="502920"/>
          </a:xfrm>
          <a:prstGeom prst="ellipse">
            <a:avLst/>
          </a:prstGeom>
          <a:solidFill>
            <a:srgbClr val="7A9E8A"/>
          </a:solidFill>
          <a:ln/>
        </p:spPr>
      </p:sp>
      <p:pic>
        <p:nvPicPr>
          <p:cNvPr id="3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0208" y="3392424"/>
            <a:ext cx="320040" cy="320040"/>
          </a:xfrm>
          <a:prstGeom prst="rect">
            <a:avLst/>
          </a:prstGeom>
        </p:spPr>
      </p:pic>
      <p:sp>
        <p:nvSpPr>
          <p:cNvPr id="38" name="Text 32"/>
          <p:cNvSpPr/>
          <p:nvPr/>
        </p:nvSpPr>
        <p:spPr>
          <a:xfrm>
            <a:off x="338328" y="3227832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7A9E8A"/>
                </a:solidFill>
              </a:rPr>
              <a:t>‫استراتيجية المنتج والتسعير‬</a:t>
            </a:r>
            <a:endParaRPr lang="en-US" sz="1350" dirty="0"/>
          </a:p>
        </p:txBody>
      </p:sp>
      <p:sp>
        <p:nvSpPr>
          <p:cNvPr id="39" name="Shape 33"/>
          <p:cNvSpPr/>
          <p:nvPr/>
        </p:nvSpPr>
        <p:spPr>
          <a:xfrm>
            <a:off x="4133088" y="3849624"/>
            <a:ext cx="64008" cy="128016"/>
          </a:xfrm>
          <a:prstGeom prst="rect">
            <a:avLst/>
          </a:prstGeom>
          <a:solidFill>
            <a:srgbClr val="7A9E8A">
              <a:alpha val="70000"/>
            </a:srgbClr>
          </a:solidFill>
          <a:ln/>
        </p:spPr>
      </p:sp>
      <p:sp>
        <p:nvSpPr>
          <p:cNvPr id="40" name="Text 34"/>
          <p:cNvSpPr/>
          <p:nvPr/>
        </p:nvSpPr>
        <p:spPr>
          <a:xfrm>
            <a:off x="338328" y="3758184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9E9080"/>
                </a:solidFill>
              </a:rPr>
              <a:t>‫تحديد فئة البراند: Luxury، Premium، Contemporary‬</a:t>
            </a:r>
            <a:endParaRPr lang="en-US" sz="1050" dirty="0"/>
          </a:p>
        </p:txBody>
      </p:sp>
      <p:sp>
        <p:nvSpPr>
          <p:cNvPr id="41" name="Shape 35"/>
          <p:cNvSpPr/>
          <p:nvPr/>
        </p:nvSpPr>
        <p:spPr>
          <a:xfrm>
            <a:off x="4133088" y="4096512"/>
            <a:ext cx="64008" cy="128016"/>
          </a:xfrm>
          <a:prstGeom prst="rect">
            <a:avLst/>
          </a:prstGeom>
          <a:solidFill>
            <a:srgbClr val="7A9E8A">
              <a:alpha val="70000"/>
            </a:srgbClr>
          </a:solidFill>
          <a:ln/>
        </p:spPr>
      </p:sp>
      <p:sp>
        <p:nvSpPr>
          <p:cNvPr id="42" name="Text 36"/>
          <p:cNvSpPr/>
          <p:nvPr/>
        </p:nvSpPr>
        <p:spPr>
          <a:xfrm>
            <a:off x="338328" y="4005072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9E9080"/>
                </a:solidFill>
              </a:rPr>
              <a:t>‫تحليل هيكل التسعير بـ Perplexity AI‬</a:t>
            </a:r>
            <a:endParaRPr lang="en-US" sz="1050" dirty="0"/>
          </a:p>
        </p:txBody>
      </p:sp>
      <p:sp>
        <p:nvSpPr>
          <p:cNvPr id="43" name="Shape 37"/>
          <p:cNvSpPr/>
          <p:nvPr/>
        </p:nvSpPr>
        <p:spPr>
          <a:xfrm>
            <a:off x="4133088" y="4343400"/>
            <a:ext cx="64008" cy="128016"/>
          </a:xfrm>
          <a:prstGeom prst="rect">
            <a:avLst/>
          </a:prstGeom>
          <a:solidFill>
            <a:srgbClr val="7A9E8A">
              <a:alpha val="70000"/>
            </a:srgbClr>
          </a:solidFill>
          <a:ln/>
        </p:spPr>
      </p:sp>
      <p:sp>
        <p:nvSpPr>
          <p:cNvPr id="44" name="Text 38"/>
          <p:cNvSpPr/>
          <p:nvPr/>
        </p:nvSpPr>
        <p:spPr>
          <a:xfrm>
            <a:off x="338328" y="4251960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9E9080"/>
                </a:solidFill>
              </a:rPr>
              <a:t>‫تسمية الكولكشنات وكتابة Product Descriptions‬</a:t>
            </a:r>
            <a:endParaRPr lang="en-US" sz="1050" dirty="0"/>
          </a:p>
        </p:txBody>
      </p:sp>
      <p:sp>
        <p:nvSpPr>
          <p:cNvPr id="45" name="Shape 39"/>
          <p:cNvSpPr/>
          <p:nvPr/>
        </p:nvSpPr>
        <p:spPr>
          <a:xfrm>
            <a:off x="4133088" y="4590288"/>
            <a:ext cx="64008" cy="128016"/>
          </a:xfrm>
          <a:prstGeom prst="rect">
            <a:avLst/>
          </a:prstGeom>
          <a:solidFill>
            <a:srgbClr val="7A9E8A">
              <a:alpha val="70000"/>
            </a:srgbClr>
          </a:solidFill>
          <a:ln/>
        </p:spPr>
      </p:sp>
      <p:sp>
        <p:nvSpPr>
          <p:cNvPr id="46" name="Text 40"/>
          <p:cNvSpPr/>
          <p:nvPr/>
        </p:nvSpPr>
        <p:spPr>
          <a:xfrm>
            <a:off x="338328" y="4498848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9E9080"/>
                </a:solidFill>
              </a:rPr>
              <a:t>‫استراتيجية الـ Drop Model والـ Limited Editions‬</a:t>
            </a:r>
            <a:endParaRPr lang="en-US" sz="1050" dirty="0"/>
          </a:p>
        </p:txBody>
      </p:sp>
      <p:sp>
        <p:nvSpPr>
          <p:cNvPr id="47" name="Shape 41"/>
          <p:cNvSpPr/>
          <p:nvPr/>
        </p:nvSpPr>
        <p:spPr>
          <a:xfrm>
            <a:off x="4681728" y="3136392"/>
            <a:ext cx="4160520" cy="1719072"/>
          </a:xfrm>
          <a:prstGeom prst="rect">
            <a:avLst/>
          </a:prstGeom>
          <a:solidFill>
            <a:srgbClr val="181818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8" name="Shape 42"/>
          <p:cNvSpPr/>
          <p:nvPr/>
        </p:nvSpPr>
        <p:spPr>
          <a:xfrm>
            <a:off x="4681728" y="3136392"/>
            <a:ext cx="4160520" cy="73152"/>
          </a:xfrm>
          <a:prstGeom prst="rect">
            <a:avLst/>
          </a:prstGeom>
          <a:solidFill>
            <a:srgbClr val="E8D5A0"/>
          </a:solidFill>
          <a:ln/>
        </p:spPr>
      </p:sp>
      <p:sp>
        <p:nvSpPr>
          <p:cNvPr id="49" name="Shape 43"/>
          <p:cNvSpPr/>
          <p:nvPr/>
        </p:nvSpPr>
        <p:spPr>
          <a:xfrm>
            <a:off x="8339328" y="3300984"/>
            <a:ext cx="502920" cy="502920"/>
          </a:xfrm>
          <a:prstGeom prst="ellipse">
            <a:avLst/>
          </a:prstGeom>
          <a:solidFill>
            <a:srgbClr val="E8D5A0"/>
          </a:solidFill>
          <a:ln/>
        </p:spPr>
      </p:sp>
      <p:pic>
        <p:nvPicPr>
          <p:cNvPr id="5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30768" y="3392424"/>
            <a:ext cx="320040" cy="320040"/>
          </a:xfrm>
          <a:prstGeom prst="rect">
            <a:avLst/>
          </a:prstGeom>
        </p:spPr>
      </p:pic>
      <p:sp>
        <p:nvSpPr>
          <p:cNvPr id="51" name="Text 44"/>
          <p:cNvSpPr/>
          <p:nvPr/>
        </p:nvSpPr>
        <p:spPr>
          <a:xfrm>
            <a:off x="4818888" y="3227832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E8D5A0"/>
                </a:solidFill>
              </a:rPr>
              <a:t>‫الحضور الرقمي والموقع‬</a:t>
            </a:r>
            <a:endParaRPr lang="en-US" sz="1350" dirty="0"/>
          </a:p>
        </p:txBody>
      </p:sp>
      <p:sp>
        <p:nvSpPr>
          <p:cNvPr id="52" name="Shape 45"/>
          <p:cNvSpPr/>
          <p:nvPr/>
        </p:nvSpPr>
        <p:spPr>
          <a:xfrm>
            <a:off x="8613648" y="3849624"/>
            <a:ext cx="64008" cy="128016"/>
          </a:xfrm>
          <a:prstGeom prst="rect">
            <a:avLst/>
          </a:prstGeom>
          <a:solidFill>
            <a:srgbClr val="E8D5A0">
              <a:alpha val="70000"/>
            </a:srgbClr>
          </a:solidFill>
          <a:ln/>
        </p:spPr>
      </p:sp>
      <p:sp>
        <p:nvSpPr>
          <p:cNvPr id="53" name="Text 46"/>
          <p:cNvSpPr/>
          <p:nvPr/>
        </p:nvSpPr>
        <p:spPr>
          <a:xfrm>
            <a:off x="4818888" y="3758184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9E9080"/>
                </a:solidFill>
              </a:rPr>
              <a:t>‫كوبي الموقع وصفحات المنتج بـ Claude‬</a:t>
            </a:r>
            <a:endParaRPr lang="en-US" sz="1050" dirty="0"/>
          </a:p>
        </p:txBody>
      </p:sp>
      <p:sp>
        <p:nvSpPr>
          <p:cNvPr id="54" name="Shape 47"/>
          <p:cNvSpPr/>
          <p:nvPr/>
        </p:nvSpPr>
        <p:spPr>
          <a:xfrm>
            <a:off x="8613648" y="4096512"/>
            <a:ext cx="64008" cy="128016"/>
          </a:xfrm>
          <a:prstGeom prst="rect">
            <a:avLst/>
          </a:prstGeom>
          <a:solidFill>
            <a:srgbClr val="E8D5A0">
              <a:alpha val="70000"/>
            </a:srgbClr>
          </a:solidFill>
          <a:ln/>
        </p:spPr>
      </p:sp>
      <p:sp>
        <p:nvSpPr>
          <p:cNvPr id="55" name="Text 48"/>
          <p:cNvSpPr/>
          <p:nvPr/>
        </p:nvSpPr>
        <p:spPr>
          <a:xfrm>
            <a:off x="4818888" y="4005072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9E9080"/>
                </a:solidFill>
              </a:rPr>
              <a:t>‫Bio السوشيال والـ Brand Voice للمنصات‬</a:t>
            </a:r>
            <a:endParaRPr lang="en-US" sz="1050" dirty="0"/>
          </a:p>
        </p:txBody>
      </p:sp>
      <p:sp>
        <p:nvSpPr>
          <p:cNvPr id="56" name="Shape 49"/>
          <p:cNvSpPr/>
          <p:nvPr/>
        </p:nvSpPr>
        <p:spPr>
          <a:xfrm>
            <a:off x="8613648" y="4343400"/>
            <a:ext cx="64008" cy="128016"/>
          </a:xfrm>
          <a:prstGeom prst="rect">
            <a:avLst/>
          </a:prstGeom>
          <a:solidFill>
            <a:srgbClr val="E8D5A0">
              <a:alpha val="70000"/>
            </a:srgbClr>
          </a:solidFill>
          <a:ln/>
        </p:spPr>
      </p:sp>
      <p:sp>
        <p:nvSpPr>
          <p:cNvPr id="57" name="Text 50"/>
          <p:cNvSpPr/>
          <p:nvPr/>
        </p:nvSpPr>
        <p:spPr>
          <a:xfrm>
            <a:off x="4818888" y="4251960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9E9080"/>
                </a:solidFill>
              </a:rPr>
              <a:t>‫SEO للعلامة التجارية ومحتوى المدونة‬</a:t>
            </a:r>
            <a:endParaRPr lang="en-US" sz="1050" dirty="0"/>
          </a:p>
        </p:txBody>
      </p:sp>
      <p:sp>
        <p:nvSpPr>
          <p:cNvPr id="58" name="Shape 51"/>
          <p:cNvSpPr/>
          <p:nvPr/>
        </p:nvSpPr>
        <p:spPr>
          <a:xfrm>
            <a:off x="8613648" y="4590288"/>
            <a:ext cx="64008" cy="128016"/>
          </a:xfrm>
          <a:prstGeom prst="rect">
            <a:avLst/>
          </a:prstGeom>
          <a:solidFill>
            <a:srgbClr val="E8D5A0">
              <a:alpha val="70000"/>
            </a:srgbClr>
          </a:solidFill>
          <a:ln/>
        </p:spPr>
      </p:sp>
      <p:sp>
        <p:nvSpPr>
          <p:cNvPr id="59" name="Text 52"/>
          <p:cNvSpPr/>
          <p:nvPr/>
        </p:nvSpPr>
        <p:spPr>
          <a:xfrm>
            <a:off x="4818888" y="4498848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9E9080"/>
                </a:solidFill>
              </a:rPr>
              <a:t>‫قوالب البريد الإلكتروني والـ Newsletter‬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707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0" y="0"/>
            <a:ext cx="3200400" cy="5143500"/>
          </a:xfrm>
          <a:prstGeom prst="rect">
            <a:avLst/>
          </a:prstGeom>
          <a:solidFill>
            <a:srgbClr val="0D0D1C"/>
          </a:solidFill>
          <a:ln/>
        </p:spPr>
      </p:sp>
      <p:sp>
        <p:nvSpPr>
          <p:cNvPr id="3" name="Shape 1"/>
          <p:cNvSpPr/>
          <p:nvPr/>
        </p:nvSpPr>
        <p:spPr>
          <a:xfrm>
            <a:off x="5943600" y="0"/>
            <a:ext cx="73152" cy="514350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64592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C9A84C"/>
                </a:solidFill>
              </a:rPr>
              <a:t>‫الوحدة  08‬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274320" y="512064"/>
            <a:ext cx="5394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800" b="1" dirty="0">
                <a:solidFill>
                  <a:srgbClr val="FFFFFF"/>
                </a:solidFill>
              </a:rPr>
              <a:t>‫التسويق الرقمي‬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274320" y="1060704"/>
            <a:ext cx="5394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C9A84C"/>
                </a:solidFill>
              </a:rPr>
              <a:t>‫وإطلاق الكولكشن‬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274320" y="1691640"/>
            <a:ext cx="5394960" cy="45720"/>
          </a:xfrm>
          <a:prstGeom prst="rect">
            <a:avLst/>
          </a:prstGeom>
          <a:solidFill>
            <a:srgbClr val="C9A84C">
              <a:alpha val="4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274320" y="1874520"/>
            <a:ext cx="5394960" cy="658368"/>
          </a:xfrm>
          <a:prstGeom prst="rect">
            <a:avLst/>
          </a:prstGeom>
          <a:solidFill>
            <a:srgbClr val="161628"/>
          </a:solidFill>
          <a:ln/>
        </p:spPr>
      </p:sp>
      <p:sp>
        <p:nvSpPr>
          <p:cNvPr id="9" name="Shape 7"/>
          <p:cNvSpPr/>
          <p:nvPr/>
        </p:nvSpPr>
        <p:spPr>
          <a:xfrm>
            <a:off x="5669280" y="1874520"/>
            <a:ext cx="54864" cy="65836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384048" y="1911096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50" b="1" dirty="0">
                <a:solidFill>
                  <a:srgbClr val="C9A84C"/>
                </a:solidFill>
              </a:rPr>
              <a:t>‫قبل الإطلاق بـ 4 أسابيع‬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84048" y="2221992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8BEB0"/>
                </a:solidFill>
              </a:rPr>
              <a:t>‫Teaser content  ·  قوائم الانتظار  ·  InfluencerBriefs بالـ AI‬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274320" y="2624328"/>
            <a:ext cx="5394960" cy="658368"/>
          </a:xfrm>
          <a:prstGeom prst="rect">
            <a:avLst/>
          </a:prstGeom>
          <a:solidFill>
            <a:srgbClr val="141420"/>
          </a:solidFill>
          <a:ln/>
        </p:spPr>
      </p:sp>
      <p:sp>
        <p:nvSpPr>
          <p:cNvPr id="13" name="Shape 11"/>
          <p:cNvSpPr/>
          <p:nvPr/>
        </p:nvSpPr>
        <p:spPr>
          <a:xfrm>
            <a:off x="5669280" y="2624328"/>
            <a:ext cx="54864" cy="658368"/>
          </a:xfrm>
          <a:prstGeom prst="rect">
            <a:avLst/>
          </a:prstGeom>
          <a:solidFill>
            <a:srgbClr val="B5788E"/>
          </a:solidFill>
          <a:ln/>
        </p:spPr>
      </p:sp>
      <p:sp>
        <p:nvSpPr>
          <p:cNvPr id="14" name="Text 12"/>
          <p:cNvSpPr/>
          <p:nvPr/>
        </p:nvSpPr>
        <p:spPr>
          <a:xfrm>
            <a:off x="384048" y="2660904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50" b="1" dirty="0">
                <a:solidFill>
                  <a:srgbClr val="B5788E"/>
                </a:solidFill>
              </a:rPr>
              <a:t>‫أسبوع الإطلاق‬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84048" y="2971800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8BEB0"/>
                </a:solidFill>
              </a:rPr>
              <a:t>‫Lookbook launch  ·  Stories sequences  ·  Press Release بالـ AI‬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74320" y="3374136"/>
            <a:ext cx="5394960" cy="658368"/>
          </a:xfrm>
          <a:prstGeom prst="rect">
            <a:avLst/>
          </a:prstGeom>
          <a:solidFill>
            <a:srgbClr val="161628"/>
          </a:solidFill>
          <a:ln/>
        </p:spPr>
      </p:sp>
      <p:sp>
        <p:nvSpPr>
          <p:cNvPr id="17" name="Shape 15"/>
          <p:cNvSpPr/>
          <p:nvPr/>
        </p:nvSpPr>
        <p:spPr>
          <a:xfrm>
            <a:off x="5669280" y="3374136"/>
            <a:ext cx="54864" cy="65836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384048" y="3410712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50" b="1" dirty="0">
                <a:solidFill>
                  <a:srgbClr val="C9A84C"/>
                </a:solidFill>
              </a:rPr>
              <a:t>‫خلال الكامبين‬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84048" y="3721608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8BEB0"/>
                </a:solidFill>
              </a:rPr>
              <a:t>‫User-generated content  ·  Reels بـ Kling  ·  A/B Testing الإعلانات‬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274320" y="4123944"/>
            <a:ext cx="5394960" cy="658368"/>
          </a:xfrm>
          <a:prstGeom prst="rect">
            <a:avLst/>
          </a:prstGeom>
          <a:solidFill>
            <a:srgbClr val="141420"/>
          </a:solidFill>
          <a:ln/>
        </p:spPr>
      </p:sp>
      <p:sp>
        <p:nvSpPr>
          <p:cNvPr id="21" name="Shape 19"/>
          <p:cNvSpPr/>
          <p:nvPr/>
        </p:nvSpPr>
        <p:spPr>
          <a:xfrm>
            <a:off x="5669280" y="4123944"/>
            <a:ext cx="54864" cy="658368"/>
          </a:xfrm>
          <a:prstGeom prst="rect">
            <a:avLst/>
          </a:prstGeom>
          <a:solidFill>
            <a:srgbClr val="B5788E"/>
          </a:solidFill>
          <a:ln/>
        </p:spPr>
      </p:sp>
      <p:sp>
        <p:nvSpPr>
          <p:cNvPr id="22" name="Text 20"/>
          <p:cNvSpPr/>
          <p:nvPr/>
        </p:nvSpPr>
        <p:spPr>
          <a:xfrm>
            <a:off x="384048" y="416052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50" b="1" dirty="0">
                <a:solidFill>
                  <a:srgbClr val="B5788E"/>
                </a:solidFill>
              </a:rPr>
              <a:t>‫ما بعد الإطلاق‬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384048" y="4471416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8BEB0"/>
                </a:solidFill>
              </a:rPr>
              <a:t>‫Customer emails  ·  تقارير الأداء  ·  تحضير الدروب القادم‬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080760" y="201168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9A84C"/>
                </a:solidFill>
              </a:rPr>
              <a:t>‫منصات المحتوى‬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6217920" y="731520"/>
            <a:ext cx="2651760" cy="36576"/>
          </a:xfrm>
          <a:prstGeom prst="rect">
            <a:avLst/>
          </a:prstGeom>
          <a:solidFill>
            <a:srgbClr val="C9A84C">
              <a:alpha val="4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6080760" y="877824"/>
            <a:ext cx="2926080" cy="713232"/>
          </a:xfrm>
          <a:prstGeom prst="rect">
            <a:avLst/>
          </a:prstGeom>
          <a:solidFill>
            <a:srgbClr val="161628"/>
          </a:solidFill>
          <a:ln/>
        </p:spPr>
      </p:sp>
      <p:sp>
        <p:nvSpPr>
          <p:cNvPr id="27" name="Shape 25"/>
          <p:cNvSpPr/>
          <p:nvPr/>
        </p:nvSpPr>
        <p:spPr>
          <a:xfrm>
            <a:off x="6080760" y="877824"/>
            <a:ext cx="54864" cy="71323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8" name="Text 26"/>
          <p:cNvSpPr/>
          <p:nvPr/>
        </p:nvSpPr>
        <p:spPr>
          <a:xfrm>
            <a:off x="6199632" y="89611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FFFFFF"/>
                </a:solidFill>
              </a:rPr>
              <a:t>‫إنستغرام‬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6199632" y="1170432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E9080"/>
                </a:solidFill>
              </a:rPr>
              <a:t>‫Reels بـ Kling + كاروسيل Lookbook‬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6080760" y="1682496"/>
            <a:ext cx="2926080" cy="713232"/>
          </a:xfrm>
          <a:prstGeom prst="rect">
            <a:avLst/>
          </a:prstGeom>
          <a:solidFill>
            <a:srgbClr val="161628"/>
          </a:solidFill>
          <a:ln/>
        </p:spPr>
      </p:sp>
      <p:sp>
        <p:nvSpPr>
          <p:cNvPr id="31" name="Shape 29"/>
          <p:cNvSpPr/>
          <p:nvPr/>
        </p:nvSpPr>
        <p:spPr>
          <a:xfrm>
            <a:off x="6080760" y="1682496"/>
            <a:ext cx="54864" cy="713232"/>
          </a:xfrm>
          <a:prstGeom prst="rect">
            <a:avLst/>
          </a:prstGeom>
          <a:solidFill>
            <a:srgbClr val="B5788E"/>
          </a:solidFill>
          <a:ln/>
        </p:spPr>
      </p:sp>
      <p:sp>
        <p:nvSpPr>
          <p:cNvPr id="32" name="Text 30"/>
          <p:cNvSpPr/>
          <p:nvPr/>
        </p:nvSpPr>
        <p:spPr>
          <a:xfrm>
            <a:off x="6199632" y="170078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FFFFFF"/>
                </a:solidFill>
              </a:rPr>
              <a:t>‫تيك توك‬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6199632" y="1975104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E9080"/>
                </a:solidFill>
              </a:rPr>
              <a:t>‫فيديوهات Behind-the-scenes + Trends‬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6080760" y="2487168"/>
            <a:ext cx="2926080" cy="713232"/>
          </a:xfrm>
          <a:prstGeom prst="rect">
            <a:avLst/>
          </a:prstGeom>
          <a:solidFill>
            <a:srgbClr val="161628"/>
          </a:solidFill>
          <a:ln/>
        </p:spPr>
      </p:sp>
      <p:sp>
        <p:nvSpPr>
          <p:cNvPr id="35" name="Shape 33"/>
          <p:cNvSpPr/>
          <p:nvPr/>
        </p:nvSpPr>
        <p:spPr>
          <a:xfrm>
            <a:off x="6080760" y="2487168"/>
            <a:ext cx="54864" cy="71323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6" name="Text 34"/>
          <p:cNvSpPr/>
          <p:nvPr/>
        </p:nvSpPr>
        <p:spPr>
          <a:xfrm>
            <a:off x="6199632" y="250545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FFFFFF"/>
                </a:solidFill>
              </a:rPr>
              <a:t>‫بينتريست‬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6199632" y="2779776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E9080"/>
                </a:solidFill>
              </a:rPr>
              <a:t>‫Shoppable pins + Mood boards‬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6080760" y="3291840"/>
            <a:ext cx="2926080" cy="713232"/>
          </a:xfrm>
          <a:prstGeom prst="rect">
            <a:avLst/>
          </a:prstGeom>
          <a:solidFill>
            <a:srgbClr val="161628"/>
          </a:solidFill>
          <a:ln/>
        </p:spPr>
      </p:sp>
      <p:sp>
        <p:nvSpPr>
          <p:cNvPr id="39" name="Shape 37"/>
          <p:cNvSpPr/>
          <p:nvPr/>
        </p:nvSpPr>
        <p:spPr>
          <a:xfrm>
            <a:off x="6080760" y="3291840"/>
            <a:ext cx="54864" cy="713232"/>
          </a:xfrm>
          <a:prstGeom prst="rect">
            <a:avLst/>
          </a:prstGeom>
          <a:solidFill>
            <a:srgbClr val="B5788E"/>
          </a:solidFill>
          <a:ln/>
        </p:spPr>
      </p:sp>
      <p:sp>
        <p:nvSpPr>
          <p:cNvPr id="40" name="Text 38"/>
          <p:cNvSpPr/>
          <p:nvPr/>
        </p:nvSpPr>
        <p:spPr>
          <a:xfrm>
            <a:off x="6199632" y="331012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FFFFFF"/>
                </a:solidFill>
              </a:rPr>
              <a:t>‫يوتيوب‬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6199632" y="3584448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E9080"/>
                </a:solidFill>
              </a:rPr>
              <a:t>‫Luma AI للفيديوهات السينمائية‬</a:t>
            </a:r>
            <a:endParaRPr lang="en-US" sz="1000" dirty="0"/>
          </a:p>
        </p:txBody>
      </p:sp>
      <p:sp>
        <p:nvSpPr>
          <p:cNvPr id="42" name="Shape 40"/>
          <p:cNvSpPr/>
          <p:nvPr/>
        </p:nvSpPr>
        <p:spPr>
          <a:xfrm>
            <a:off x="6080760" y="4096512"/>
            <a:ext cx="2926080" cy="713232"/>
          </a:xfrm>
          <a:prstGeom prst="rect">
            <a:avLst/>
          </a:prstGeom>
          <a:solidFill>
            <a:srgbClr val="161628"/>
          </a:solidFill>
          <a:ln/>
        </p:spPr>
      </p:sp>
      <p:sp>
        <p:nvSpPr>
          <p:cNvPr id="43" name="Shape 41"/>
          <p:cNvSpPr/>
          <p:nvPr/>
        </p:nvSpPr>
        <p:spPr>
          <a:xfrm>
            <a:off x="6080760" y="4096512"/>
            <a:ext cx="54864" cy="71323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4" name="Text 42"/>
          <p:cNvSpPr/>
          <p:nvPr/>
        </p:nvSpPr>
        <p:spPr>
          <a:xfrm>
            <a:off x="6199632" y="4114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FFFFFF"/>
                </a:solidFill>
              </a:rPr>
              <a:t>‫الإيميل‬</a:t>
            </a:r>
            <a:endParaRPr lang="en-US" sz="1200" dirty="0"/>
          </a:p>
        </p:txBody>
      </p:sp>
      <p:sp>
        <p:nvSpPr>
          <p:cNvPr id="45" name="Text 43"/>
          <p:cNvSpPr/>
          <p:nvPr/>
        </p:nvSpPr>
        <p:spPr>
          <a:xfrm>
            <a:off x="6199632" y="4389120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E9080"/>
                </a:solidFill>
              </a:rPr>
              <a:t>‫سلاسل Launch Sequence بـ Claude‬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0D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51560"/>
          </a:xfrm>
          <a:prstGeom prst="rect">
            <a:avLst/>
          </a:prstGeom>
          <a:solidFill>
            <a:srgbClr val="0D0D1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051560"/>
            <a:ext cx="9144000" cy="6400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Shape 2"/>
          <p:cNvSpPr/>
          <p:nvPr/>
        </p:nvSpPr>
        <p:spPr>
          <a:xfrm>
            <a:off x="256032" y="274320"/>
            <a:ext cx="1005840" cy="502920"/>
          </a:xfrm>
          <a:prstGeom prst="roundRect">
            <a:avLst>
              <a:gd name="adj" fmla="val 7273"/>
            </a:avLst>
          </a:prstGeom>
          <a:solidFill>
            <a:srgbClr val="C9A84C"/>
          </a:solidFill>
          <a:ln/>
        </p:spPr>
      </p:sp>
      <p:sp>
        <p:nvSpPr>
          <p:cNvPr id="5" name="Text 3"/>
          <p:cNvSpPr/>
          <p:nvPr/>
        </p:nvSpPr>
        <p:spPr>
          <a:xfrm>
            <a:off x="256032" y="274320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7070D"/>
                </a:solidFill>
              </a:rPr>
              <a:t>09</a:t>
            </a:r>
            <a:endParaRPr lang="en-US" sz="13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320" y="228600"/>
            <a:ext cx="658368" cy="65836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194560" y="0"/>
            <a:ext cx="6720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100" b="1" dirty="0">
                <a:solidFill>
                  <a:srgbClr val="FFFFFF"/>
                </a:solidFill>
              </a:rPr>
              <a:t>‫مشروع التخرج — إطلاق براند أزياء متكامل من الصفر‬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201168" y="1234440"/>
            <a:ext cx="8741664" cy="868680"/>
          </a:xfrm>
          <a:prstGeom prst="rect">
            <a:avLst/>
          </a:prstGeom>
          <a:solidFill>
            <a:srgbClr val="1C1C3A"/>
          </a:solidFill>
          <a:ln/>
          <a:effectLst>
            <a:outerShdw blurRad="152400" dist="508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365760" y="1234440"/>
            <a:ext cx="8412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i="1" dirty="0">
                <a:solidFill>
                  <a:srgbClr val="FFFFFF"/>
                </a:solidFill>
              </a:rPr>
              <a:t>‫ابنِ براند أزياء حقيقي من الصفر — باستخدام كل أدوات الكورس — جاهزاً للسوق والمستثمرين‬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201168" y="2286000"/>
            <a:ext cx="2834640" cy="1207008"/>
          </a:xfrm>
          <a:prstGeom prst="rect">
            <a:avLst/>
          </a:prstGeom>
          <a:solidFill>
            <a:srgbClr val="161628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201168" y="2286000"/>
            <a:ext cx="2834640" cy="6400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Shape 9"/>
          <p:cNvSpPr/>
          <p:nvPr/>
        </p:nvSpPr>
        <p:spPr>
          <a:xfrm>
            <a:off x="310896" y="2441448"/>
            <a:ext cx="658368" cy="658368"/>
          </a:xfrm>
          <a:prstGeom prst="ellipse">
            <a:avLst/>
          </a:prstGeom>
          <a:solidFill>
            <a:srgbClr val="C9A84C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336" y="2532888"/>
            <a:ext cx="475488" cy="47548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069848" y="2359152"/>
            <a:ext cx="19019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C9A84C"/>
                </a:solidFill>
              </a:rPr>
              <a:t>‫مجموعة التصاميم‬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1069848" y="2834640"/>
            <a:ext cx="190195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50" dirty="0">
                <a:solidFill>
                  <a:srgbClr val="9E9080"/>
                </a:solidFill>
              </a:rPr>
              <a:t>‫8-12 قطعة مصممة بـ CAIMERA AI + Newarch، مع Tech Pack لكل قطعة‬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3172968" y="2286000"/>
            <a:ext cx="2834640" cy="1207008"/>
          </a:xfrm>
          <a:prstGeom prst="rect">
            <a:avLst/>
          </a:prstGeom>
          <a:solidFill>
            <a:srgbClr val="161628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3172968" y="2286000"/>
            <a:ext cx="2834640" cy="64008"/>
          </a:xfrm>
          <a:prstGeom prst="rect">
            <a:avLst/>
          </a:prstGeom>
          <a:solidFill>
            <a:srgbClr val="B5788E"/>
          </a:solidFill>
          <a:ln/>
        </p:spPr>
      </p:sp>
      <p:sp>
        <p:nvSpPr>
          <p:cNvPr id="18" name="Shape 14"/>
          <p:cNvSpPr/>
          <p:nvPr/>
        </p:nvSpPr>
        <p:spPr>
          <a:xfrm>
            <a:off x="3282696" y="2441448"/>
            <a:ext cx="658368" cy="658368"/>
          </a:xfrm>
          <a:prstGeom prst="ellipse">
            <a:avLst/>
          </a:prstGeom>
          <a:solidFill>
            <a:srgbClr val="B5788E"/>
          </a:solidFill>
          <a:ln/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4136" y="2532888"/>
            <a:ext cx="475488" cy="47548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4041648" y="2359152"/>
            <a:ext cx="19019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C9A84C"/>
                </a:solidFill>
              </a:rPr>
              <a:t>‫عروض Style3D‬</a:t>
            </a:r>
            <a:endParaRPr lang="en-US" sz="1200" dirty="0"/>
          </a:p>
        </p:txBody>
      </p:sp>
      <p:sp>
        <p:nvSpPr>
          <p:cNvPr id="21" name="Text 16"/>
          <p:cNvSpPr/>
          <p:nvPr/>
        </p:nvSpPr>
        <p:spPr>
          <a:xfrm>
            <a:off x="4041648" y="2834640"/>
            <a:ext cx="190195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50" dirty="0">
                <a:solidFill>
                  <a:srgbClr val="9E9080"/>
                </a:solidFill>
              </a:rPr>
              <a:t>‫نماذج ثلاثية الأبعاد تفاعلية للقطع الرئيسية بمحاكاة الخامة الكاملة‬</a:t>
            </a:r>
            <a:endParaRPr lang="en-US" sz="950" dirty="0"/>
          </a:p>
        </p:txBody>
      </p:sp>
      <p:sp>
        <p:nvSpPr>
          <p:cNvPr id="22" name="Shape 17"/>
          <p:cNvSpPr/>
          <p:nvPr/>
        </p:nvSpPr>
        <p:spPr>
          <a:xfrm>
            <a:off x="6144768" y="2286000"/>
            <a:ext cx="2834640" cy="1207008"/>
          </a:xfrm>
          <a:prstGeom prst="rect">
            <a:avLst/>
          </a:prstGeom>
          <a:solidFill>
            <a:srgbClr val="161628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6144768" y="2286000"/>
            <a:ext cx="2834640" cy="64008"/>
          </a:xfrm>
          <a:prstGeom prst="rect">
            <a:avLst/>
          </a:prstGeom>
          <a:solidFill>
            <a:srgbClr val="7A9E8A"/>
          </a:solidFill>
          <a:ln/>
        </p:spPr>
      </p:sp>
      <p:sp>
        <p:nvSpPr>
          <p:cNvPr id="24" name="Shape 19"/>
          <p:cNvSpPr/>
          <p:nvPr/>
        </p:nvSpPr>
        <p:spPr>
          <a:xfrm>
            <a:off x="6254496" y="2441448"/>
            <a:ext cx="658368" cy="658368"/>
          </a:xfrm>
          <a:prstGeom prst="ellipse">
            <a:avLst/>
          </a:prstGeom>
          <a:solidFill>
            <a:srgbClr val="7A9E8A"/>
          </a:solidFill>
          <a:ln/>
        </p:spPr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5936" y="2532888"/>
            <a:ext cx="475488" cy="475488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7013448" y="2359152"/>
            <a:ext cx="19019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C9A84C"/>
                </a:solidFill>
              </a:rPr>
              <a:t>‫Lookbook كامل‬</a:t>
            </a:r>
            <a:endParaRPr lang="en-US" sz="1200" dirty="0"/>
          </a:p>
        </p:txBody>
      </p:sp>
      <p:sp>
        <p:nvSpPr>
          <p:cNvPr id="27" name="Text 21"/>
          <p:cNvSpPr/>
          <p:nvPr/>
        </p:nvSpPr>
        <p:spPr>
          <a:xfrm>
            <a:off x="7013448" y="2834640"/>
            <a:ext cx="190195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50" dirty="0">
                <a:solidFill>
                  <a:srgbClr val="9E9080"/>
                </a:solidFill>
              </a:rPr>
              <a:t>‫12-16 صورة إديتوريال + 3 فيديوهات بـ Kling وLuma AI جاهزة للنشر‬</a:t>
            </a:r>
            <a:endParaRPr lang="en-US" sz="950" dirty="0"/>
          </a:p>
        </p:txBody>
      </p:sp>
      <p:sp>
        <p:nvSpPr>
          <p:cNvPr id="28" name="Shape 22"/>
          <p:cNvSpPr/>
          <p:nvPr/>
        </p:nvSpPr>
        <p:spPr>
          <a:xfrm>
            <a:off x="201168" y="3639312"/>
            <a:ext cx="2834640" cy="1207008"/>
          </a:xfrm>
          <a:prstGeom prst="rect">
            <a:avLst/>
          </a:prstGeom>
          <a:solidFill>
            <a:srgbClr val="161628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201168" y="3639312"/>
            <a:ext cx="2834640" cy="6400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0" name="Shape 24"/>
          <p:cNvSpPr/>
          <p:nvPr/>
        </p:nvSpPr>
        <p:spPr>
          <a:xfrm>
            <a:off x="310896" y="3794760"/>
            <a:ext cx="658368" cy="658368"/>
          </a:xfrm>
          <a:prstGeom prst="ellipse">
            <a:avLst/>
          </a:prstGeom>
          <a:solidFill>
            <a:srgbClr val="C9A84C"/>
          </a:solidFill>
          <a:ln/>
        </p:spPr>
      </p:sp>
      <p:pic>
        <p:nvPicPr>
          <p:cNvPr id="3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336" y="3886200"/>
            <a:ext cx="475488" cy="475488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1069848" y="3712464"/>
            <a:ext cx="19019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C9A84C"/>
                </a:solidFill>
              </a:rPr>
              <a:t>‫هوية البراند الكاملة‬</a:t>
            </a:r>
            <a:endParaRPr lang="en-US" sz="1200" dirty="0"/>
          </a:p>
        </p:txBody>
      </p:sp>
      <p:sp>
        <p:nvSpPr>
          <p:cNvPr id="33" name="Text 26"/>
          <p:cNvSpPr/>
          <p:nvPr/>
        </p:nvSpPr>
        <p:spPr>
          <a:xfrm>
            <a:off x="1069848" y="4187952"/>
            <a:ext cx="190195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50" dirty="0" smtClean="0">
                <a:solidFill>
                  <a:srgbClr val="9E9080"/>
                </a:solidFill>
              </a:rPr>
              <a:t>‫</a:t>
            </a:r>
            <a:r>
              <a:rPr lang="en-US" sz="950" dirty="0" err="1" smtClean="0">
                <a:solidFill>
                  <a:srgbClr val="9E9080"/>
                </a:solidFill>
              </a:rPr>
              <a:t>الألوان</a:t>
            </a:r>
            <a:r>
              <a:rPr lang="en-US" sz="950" dirty="0">
                <a:solidFill>
                  <a:srgbClr val="9E9080"/>
                </a:solidFill>
              </a:rPr>
              <a:t>، الخطوط، </a:t>
            </a:r>
            <a:r>
              <a:rPr lang="en-US" sz="950" dirty="0" smtClean="0">
                <a:solidFill>
                  <a:srgbClr val="9E9080"/>
                </a:solidFill>
              </a:rPr>
              <a:t> </a:t>
            </a:r>
            <a:r>
              <a:rPr lang="en-US" sz="950" dirty="0">
                <a:solidFill>
                  <a:srgbClr val="9E9080"/>
                </a:solidFill>
              </a:rPr>
              <a:t>Brand Guidelines 20+ </a:t>
            </a:r>
            <a:r>
              <a:rPr lang="en-US" sz="950" dirty="0" smtClean="0">
                <a:solidFill>
                  <a:srgbClr val="9E9080"/>
                </a:solidFill>
              </a:rPr>
              <a:t>‬</a:t>
            </a:r>
            <a:endParaRPr lang="en-US" sz="950" dirty="0"/>
          </a:p>
        </p:txBody>
      </p:sp>
      <p:sp>
        <p:nvSpPr>
          <p:cNvPr id="34" name="Shape 27"/>
          <p:cNvSpPr/>
          <p:nvPr/>
        </p:nvSpPr>
        <p:spPr>
          <a:xfrm>
            <a:off x="3172968" y="3639312"/>
            <a:ext cx="2834640" cy="1207008"/>
          </a:xfrm>
          <a:prstGeom prst="rect">
            <a:avLst/>
          </a:prstGeom>
          <a:solidFill>
            <a:srgbClr val="161628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35" name="Shape 28"/>
          <p:cNvSpPr/>
          <p:nvPr/>
        </p:nvSpPr>
        <p:spPr>
          <a:xfrm>
            <a:off x="3172968" y="3639312"/>
            <a:ext cx="2834640" cy="64008"/>
          </a:xfrm>
          <a:prstGeom prst="rect">
            <a:avLst/>
          </a:prstGeom>
          <a:solidFill>
            <a:srgbClr val="B5788E"/>
          </a:solidFill>
          <a:ln/>
        </p:spPr>
      </p:sp>
      <p:sp>
        <p:nvSpPr>
          <p:cNvPr id="36" name="Shape 29"/>
          <p:cNvSpPr/>
          <p:nvPr/>
        </p:nvSpPr>
        <p:spPr>
          <a:xfrm>
            <a:off x="3282696" y="3794760"/>
            <a:ext cx="658368" cy="658368"/>
          </a:xfrm>
          <a:prstGeom prst="ellipse">
            <a:avLst/>
          </a:prstGeom>
          <a:solidFill>
            <a:srgbClr val="B5788E"/>
          </a:solidFill>
          <a:ln/>
        </p:spPr>
      </p:sp>
      <p:pic>
        <p:nvPicPr>
          <p:cNvPr id="3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4136" y="3886200"/>
            <a:ext cx="475488" cy="475488"/>
          </a:xfrm>
          <a:prstGeom prst="rect">
            <a:avLst/>
          </a:prstGeom>
        </p:spPr>
      </p:pic>
      <p:sp>
        <p:nvSpPr>
          <p:cNvPr id="38" name="Text 30"/>
          <p:cNvSpPr/>
          <p:nvPr/>
        </p:nvSpPr>
        <p:spPr>
          <a:xfrm>
            <a:off x="4041648" y="3712464"/>
            <a:ext cx="19019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C9A84C"/>
                </a:solidFill>
              </a:rPr>
              <a:t>‫كامبين إعلاني 360°‬</a:t>
            </a:r>
            <a:endParaRPr lang="en-US" sz="1200" dirty="0"/>
          </a:p>
        </p:txBody>
      </p:sp>
      <p:sp>
        <p:nvSpPr>
          <p:cNvPr id="39" name="Text 31"/>
          <p:cNvSpPr/>
          <p:nvPr/>
        </p:nvSpPr>
        <p:spPr>
          <a:xfrm>
            <a:off x="4041648" y="4187952"/>
            <a:ext cx="190195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50" dirty="0">
                <a:solidFill>
                  <a:srgbClr val="9E9080"/>
                </a:solidFill>
              </a:rPr>
              <a:t>‫استراتيجية كاملة + أصول المحتوى لكل منصة + كاليندر 30 يوم‬</a:t>
            </a:r>
            <a:endParaRPr lang="en-US" sz="950" dirty="0"/>
          </a:p>
        </p:txBody>
      </p:sp>
      <p:sp>
        <p:nvSpPr>
          <p:cNvPr id="40" name="Shape 32"/>
          <p:cNvSpPr/>
          <p:nvPr/>
        </p:nvSpPr>
        <p:spPr>
          <a:xfrm>
            <a:off x="6144768" y="3639312"/>
            <a:ext cx="2834640" cy="1207008"/>
          </a:xfrm>
          <a:prstGeom prst="rect">
            <a:avLst/>
          </a:prstGeom>
          <a:solidFill>
            <a:srgbClr val="161628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1" name="Shape 33"/>
          <p:cNvSpPr/>
          <p:nvPr/>
        </p:nvSpPr>
        <p:spPr>
          <a:xfrm>
            <a:off x="6144768" y="3639312"/>
            <a:ext cx="2834640" cy="64008"/>
          </a:xfrm>
          <a:prstGeom prst="rect">
            <a:avLst/>
          </a:prstGeom>
          <a:solidFill>
            <a:srgbClr val="7A9E8A"/>
          </a:solidFill>
          <a:ln/>
        </p:spPr>
      </p:sp>
      <p:sp>
        <p:nvSpPr>
          <p:cNvPr id="42" name="Shape 34"/>
          <p:cNvSpPr/>
          <p:nvPr/>
        </p:nvSpPr>
        <p:spPr>
          <a:xfrm>
            <a:off x="6254496" y="3794760"/>
            <a:ext cx="658368" cy="658368"/>
          </a:xfrm>
          <a:prstGeom prst="ellipse">
            <a:avLst/>
          </a:prstGeom>
          <a:solidFill>
            <a:srgbClr val="7A9E8A"/>
          </a:solidFill>
          <a:ln/>
        </p:spPr>
      </p:sp>
      <p:pic>
        <p:nvPicPr>
          <p:cNvPr id="43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45936" y="3886200"/>
            <a:ext cx="475488" cy="475488"/>
          </a:xfrm>
          <a:prstGeom prst="rect">
            <a:avLst/>
          </a:prstGeom>
        </p:spPr>
      </p:pic>
      <p:sp>
        <p:nvSpPr>
          <p:cNvPr id="44" name="Text 35"/>
          <p:cNvSpPr/>
          <p:nvPr/>
        </p:nvSpPr>
        <p:spPr>
          <a:xfrm>
            <a:off x="7013448" y="3712464"/>
            <a:ext cx="19019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C9A84C"/>
                </a:solidFill>
              </a:rPr>
              <a:t>‫نموذج الأعمال المالي‬</a:t>
            </a:r>
            <a:endParaRPr lang="en-US" sz="1200" dirty="0"/>
          </a:p>
        </p:txBody>
      </p:sp>
      <p:sp>
        <p:nvSpPr>
          <p:cNvPr id="45" name="Text 36"/>
          <p:cNvSpPr/>
          <p:nvPr/>
        </p:nvSpPr>
        <p:spPr>
          <a:xfrm>
            <a:off x="7013448" y="4187952"/>
            <a:ext cx="190195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50" dirty="0">
                <a:solidFill>
                  <a:srgbClr val="9E9080"/>
                </a:solidFill>
              </a:rPr>
              <a:t>‫هيكل التسعير، الهوامش، توقعات المبيعات، </a:t>
            </a:r>
            <a:r>
              <a:rPr lang="en-US" sz="950" dirty="0" err="1">
                <a:solidFill>
                  <a:srgbClr val="9E9080"/>
                </a:solidFill>
              </a:rPr>
              <a:t>وخطة</a:t>
            </a:r>
            <a:r>
              <a:rPr lang="en-US" sz="950" dirty="0">
                <a:solidFill>
                  <a:srgbClr val="9E9080"/>
                </a:solidFill>
              </a:rPr>
              <a:t> </a:t>
            </a:r>
            <a:r>
              <a:rPr lang="en-US" sz="950" dirty="0" err="1" smtClean="0">
                <a:solidFill>
                  <a:srgbClr val="9E9080"/>
                </a:solidFill>
              </a:rPr>
              <a:t>الإطل</a:t>
            </a:r>
            <a:r>
              <a:rPr lang="ar-EG" sz="950" dirty="0" smtClean="0">
                <a:solidFill>
                  <a:srgbClr val="9E9080"/>
                </a:solidFill>
              </a:rPr>
              <a:t>اقز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707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74520"/>
            <a:ext cx="9144000" cy="1417320"/>
          </a:xfrm>
          <a:prstGeom prst="rect">
            <a:avLst/>
          </a:prstGeom>
          <a:solidFill>
            <a:srgbClr val="0D0D1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" name="Shape 1"/>
          <p:cNvSpPr/>
          <p:nvPr/>
        </p:nvSpPr>
        <p:spPr>
          <a:xfrm>
            <a:off x="0" y="1874520"/>
            <a:ext cx="9144000" cy="7315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3291840"/>
            <a:ext cx="9144000" cy="7315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5" name="Shape 3"/>
          <p:cNvSpPr/>
          <p:nvPr/>
        </p:nvSpPr>
        <p:spPr>
          <a:xfrm>
            <a:off x="-548640" y="-548640"/>
            <a:ext cx="2560320" cy="2560320"/>
          </a:xfrm>
          <a:prstGeom prst="ellipse">
            <a:avLst/>
          </a:prstGeom>
          <a:solidFill>
            <a:srgbClr val="C9A84C">
              <a:alpha val="1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7863840" y="3566160"/>
            <a:ext cx="1828800" cy="1828800"/>
          </a:xfrm>
          <a:prstGeom prst="ellipse">
            <a:avLst/>
          </a:prstGeom>
          <a:solidFill>
            <a:srgbClr val="B5788E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7589520" y="-365760"/>
            <a:ext cx="1280160" cy="1280160"/>
          </a:xfrm>
          <a:prstGeom prst="ellipse">
            <a:avLst/>
          </a:prstGeom>
          <a:solidFill>
            <a:srgbClr val="C9A84C">
              <a:alpha val="22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9A84C"/>
                </a:solidFill>
              </a:rPr>
              <a:t>‫ما الذي ستتقنه‬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657600" y="923544"/>
            <a:ext cx="182880" cy="182880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822960"/>
            <a:ext cx="3090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50" dirty="0">
                <a:solidFill>
                  <a:srgbClr val="FFFFFF"/>
                </a:solidFill>
              </a:rPr>
              <a:t>‫كتابة برومبت تصميمي يولّد قطعاً احترافية بدقة‬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657600" y="1289304"/>
            <a:ext cx="182880" cy="182880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548640" y="1188720"/>
            <a:ext cx="3090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50" dirty="0">
                <a:solidFill>
                  <a:srgbClr val="FFFFFF"/>
                </a:solidFill>
              </a:rPr>
              <a:t>‫تصميم كولكشن كامل بـ CAIMERA وNewarch وThe F*Word‬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3657600" y="1655064"/>
            <a:ext cx="182880" cy="182880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548640" y="1554480"/>
            <a:ext cx="3090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50" dirty="0">
                <a:solidFill>
                  <a:srgbClr val="FFFFFF"/>
                </a:solidFill>
              </a:rPr>
              <a:t>‫نمذجة ثلاثية الأبعاد بـ Style3D قبل الإنتاج‬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7772400" y="923544"/>
            <a:ext cx="182880" cy="182880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4663440" y="822960"/>
            <a:ext cx="3090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50" dirty="0">
                <a:solidFill>
                  <a:srgbClr val="FFFFFF"/>
                </a:solidFill>
              </a:rPr>
              <a:t>‫إنتاج Lookbook وفيديو بـ Kling وLuma AI‬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7772400" y="1289304"/>
            <a:ext cx="182880" cy="182880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4663440" y="1188720"/>
            <a:ext cx="3090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50" dirty="0">
                <a:solidFill>
                  <a:srgbClr val="FFFFFF"/>
                </a:solidFill>
              </a:rPr>
              <a:t>‫قراءة التريندات وتوقعها بـ WGSN وHeuritech‬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7772400" y="1655064"/>
            <a:ext cx="182880" cy="182880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4663440" y="1554480"/>
            <a:ext cx="3090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50" dirty="0">
                <a:solidFill>
                  <a:srgbClr val="FFFFFF"/>
                </a:solidFill>
              </a:rPr>
              <a:t>‫إطلاق براند أزياء كامل من الهوية للكامبين‬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457200" y="193852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A84C"/>
                </a:solidFill>
              </a:rPr>
              <a:t>‫من الفكرة إلى البراند الحقيقي‬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457200" y="2542032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914400" y="3547872"/>
            <a:ext cx="2286000" cy="1371600"/>
          </a:xfrm>
          <a:prstGeom prst="rect">
            <a:avLst/>
          </a:prstGeom>
          <a:solidFill>
            <a:srgbClr val="0D0D1C"/>
          </a:solidFill>
          <a:ln/>
          <a:effectLst>
            <a:outerShdw blurRad="152400" dist="508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914400" y="3547872"/>
            <a:ext cx="2286000" cy="7315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5" name="Text 23"/>
          <p:cNvSpPr/>
          <p:nvPr/>
        </p:nvSpPr>
        <p:spPr>
          <a:xfrm>
            <a:off x="914400" y="3675888"/>
            <a:ext cx="2286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914400" y="4407408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9E9080"/>
                </a:solidFill>
              </a:rPr>
              <a:t>‫وحدة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9E9080"/>
                </a:solidFill>
              </a:rPr>
              <a:t>تدريبية‬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3657600" y="3547872"/>
            <a:ext cx="2286000" cy="1371600"/>
          </a:xfrm>
          <a:prstGeom prst="rect">
            <a:avLst/>
          </a:prstGeom>
          <a:solidFill>
            <a:srgbClr val="0D0D1C"/>
          </a:solidFill>
          <a:ln/>
          <a:effectLst>
            <a:outerShdw blurRad="152400" dist="508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3657600" y="3547872"/>
            <a:ext cx="2286000" cy="73152"/>
          </a:xfrm>
          <a:prstGeom prst="rect">
            <a:avLst/>
          </a:prstGeom>
          <a:solidFill>
            <a:srgbClr val="B5788E"/>
          </a:solidFill>
          <a:ln/>
        </p:spPr>
      </p:sp>
      <p:sp>
        <p:nvSpPr>
          <p:cNvPr id="29" name="Text 27"/>
          <p:cNvSpPr/>
          <p:nvPr/>
        </p:nvSpPr>
        <p:spPr>
          <a:xfrm>
            <a:off x="3657600" y="3675888"/>
            <a:ext cx="2286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 smtClean="0">
                <a:solidFill>
                  <a:srgbClr val="B578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8+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3657600" y="4407408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9E9080"/>
                </a:solidFill>
              </a:rPr>
              <a:t>‫أداة AI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9E9080"/>
                </a:solidFill>
              </a:rPr>
              <a:t>متخصصة‬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6400800" y="3547872"/>
            <a:ext cx="2286000" cy="1371600"/>
          </a:xfrm>
          <a:prstGeom prst="rect">
            <a:avLst/>
          </a:prstGeom>
          <a:solidFill>
            <a:srgbClr val="0D0D1C"/>
          </a:solidFill>
          <a:ln/>
          <a:effectLst>
            <a:outerShdw blurRad="152400" dist="508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6400800" y="3547872"/>
            <a:ext cx="2286000" cy="73152"/>
          </a:xfrm>
          <a:prstGeom prst="rect">
            <a:avLst/>
          </a:prstGeom>
          <a:solidFill>
            <a:srgbClr val="7A9E8A"/>
          </a:solidFill>
          <a:ln/>
        </p:spPr>
      </p:sp>
      <p:sp>
        <p:nvSpPr>
          <p:cNvPr id="33" name="Text 31"/>
          <p:cNvSpPr/>
          <p:nvPr/>
        </p:nvSpPr>
        <p:spPr>
          <a:xfrm>
            <a:off x="6400800" y="3675888"/>
            <a:ext cx="2286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 smtClean="0">
                <a:solidFill>
                  <a:srgbClr val="7A9E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6400800" y="4407408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 smtClean="0">
                <a:solidFill>
                  <a:srgbClr val="9E9080"/>
                </a:solidFill>
              </a:rPr>
              <a:t>‫</a:t>
            </a:r>
            <a:r>
              <a:rPr lang="en-US" sz="1100" dirty="0" err="1" smtClean="0">
                <a:solidFill>
                  <a:srgbClr val="9E9080"/>
                </a:solidFill>
              </a:rPr>
              <a:t>مشاريع</a:t>
            </a:r>
            <a:endParaRPr lang="en-US" sz="1100" dirty="0" smtClean="0"/>
          </a:p>
          <a:p>
            <a:pPr marL="0" indent="0" algn="ctr">
              <a:buNone/>
            </a:pPr>
            <a:r>
              <a:rPr lang="en-US" sz="1100" dirty="0" err="1" smtClean="0">
                <a:solidFill>
                  <a:srgbClr val="9E9080"/>
                </a:solidFill>
              </a:rPr>
              <a:t>تخرج</a:t>
            </a:r>
            <a:r>
              <a:rPr lang="en-US" sz="1100" dirty="0" smtClean="0">
                <a:solidFill>
                  <a:srgbClr val="9E9080"/>
                </a:solidFill>
              </a:rPr>
              <a:t>‬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1515</Words>
  <Application>Microsoft Office PowerPoint</Application>
  <PresentationFormat>On-screen Show (16:9)</PresentationFormat>
  <Paragraphs>257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ماستركلاس تصميم الأزياء بالذكاء الاصطناعي</dc:title>
  <dc:subject>PptxGenJS Presentation</dc:subject>
  <dc:creator>PptxGenJS</dc:creator>
  <cp:lastModifiedBy>toma</cp:lastModifiedBy>
  <cp:revision>2</cp:revision>
  <dcterms:created xsi:type="dcterms:W3CDTF">2026-04-01T19:46:56Z</dcterms:created>
  <dcterms:modified xsi:type="dcterms:W3CDTF">2026-04-01T20:02:23Z</dcterms:modified>
</cp:coreProperties>
</file>