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5" d="100"/>
          <a:sy n="105" d="100"/>
        </p:scale>
        <p:origin x="1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51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2286000" cy="201168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0"/>
            <a:ext cx="1645920" cy="514350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5" name="Shape 3"/>
          <p:cNvSpPr/>
          <p:nvPr/>
        </p:nvSpPr>
        <p:spPr>
          <a:xfrm>
            <a:off x="7863840" y="274320"/>
            <a:ext cx="914400" cy="914400"/>
          </a:xfrm>
          <a:prstGeom prst="ellipse">
            <a:avLst/>
          </a:prstGeom>
          <a:solidFill>
            <a:srgbClr val="C9A84C">
              <a:alpha val="70000"/>
            </a:srgbClr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89520" y="2286000"/>
            <a:ext cx="548640" cy="548640"/>
          </a:xfrm>
          <a:prstGeom prst="ellipse">
            <a:avLst/>
          </a:prstGeom>
          <a:solidFill>
            <a:srgbClr val="C9A84C">
              <a:alpha val="40000"/>
            </a:srgbClr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320040"/>
            <a:ext cx="2560320" cy="411480"/>
          </a:xfrm>
          <a:prstGeom prst="roundRect">
            <a:avLst>
              <a:gd name="adj" fmla="val 11111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3200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2E"/>
                </a:solidFill>
              </a:rPr>
              <a:t>دورة تدريبية متخصصة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82880" y="914400"/>
            <a:ext cx="7132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6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تصاميم</a:t>
            </a: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ar-EG" sz="46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</a:t>
            </a:r>
            <a:r>
              <a:rPr lang="en-US" sz="4600" b="1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أزياء</a:t>
            </a:r>
            <a:endParaRPr lang="en-US" sz="4600" dirty="0"/>
          </a:p>
        </p:txBody>
      </p:sp>
      <p:sp>
        <p:nvSpPr>
          <p:cNvPr id="10" name="Text 8"/>
          <p:cNvSpPr/>
          <p:nvPr/>
        </p:nvSpPr>
        <p:spPr>
          <a:xfrm>
            <a:off x="182880" y="1783080"/>
            <a:ext cx="7132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8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باستخدام الذكاء الاصطناعي</a:t>
            </a:r>
            <a:endParaRPr lang="en-US" sz="3800" dirty="0"/>
          </a:p>
        </p:txBody>
      </p:sp>
      <p:sp>
        <p:nvSpPr>
          <p:cNvPr id="11" name="Shape 9"/>
          <p:cNvSpPr/>
          <p:nvPr/>
        </p:nvSpPr>
        <p:spPr>
          <a:xfrm>
            <a:off x="182880" y="2724912"/>
            <a:ext cx="5486400" cy="27432"/>
          </a:xfrm>
          <a:prstGeom prst="rect">
            <a:avLst/>
          </a:prstGeom>
          <a:solidFill>
            <a:srgbClr val="C9A84C">
              <a:alpha val="6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82880" y="28346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0" y="4389120"/>
            <a:ext cx="9144000" cy="75438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14" name="Text 12"/>
          <p:cNvSpPr/>
          <p:nvPr/>
        </p:nvSpPr>
        <p:spPr>
          <a:xfrm>
            <a:off x="274320" y="4389120"/>
            <a:ext cx="859536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E8D5A3"/>
                </a:solidFill>
              </a:rPr>
              <a:t>من الفكرة الأولى وحتى المجموعة الكاملة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FFFFFF"/>
                </a:solidFill>
              </a:rPr>
              <a:t>نظرة عامة على الدورة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100584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Shape 3"/>
          <p:cNvSpPr/>
          <p:nvPr/>
        </p:nvSpPr>
        <p:spPr>
          <a:xfrm>
            <a:off x="228600" y="1234440"/>
            <a:ext cx="2834640" cy="3520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28600" y="1234440"/>
            <a:ext cx="283464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1234440" y="1371600"/>
            <a:ext cx="822960" cy="822960"/>
          </a:xfrm>
          <a:prstGeom prst="ellipse">
            <a:avLst/>
          </a:prstGeom>
          <a:solidFill>
            <a:srgbClr val="1A1A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312" y="1490472"/>
            <a:ext cx="594360" cy="5943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20040" y="233172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2E"/>
                </a:solidFill>
              </a:rPr>
              <a:t>أدوات الذكاء الاصطناعي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365760" y="288036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50" dirty="0" smtClean="0"/>
              <a:t>1-Caimera.ai</a:t>
            </a:r>
          </a:p>
          <a:p>
            <a:pPr marL="0" indent="0" algn="r">
              <a:buNone/>
            </a:pPr>
            <a:r>
              <a:rPr lang="en-US" sz="1150" dirty="0" smtClean="0"/>
              <a:t>2-style3d.ai</a:t>
            </a:r>
          </a:p>
          <a:p>
            <a:pPr marL="0" indent="0" algn="r">
              <a:buNone/>
            </a:pPr>
            <a:r>
              <a:rPr lang="en-US" sz="1150" dirty="0" smtClean="0"/>
              <a:t>3-NEWARC</a:t>
            </a:r>
          </a:p>
          <a:p>
            <a:pPr marL="0" indent="0" algn="r">
              <a:buNone/>
            </a:pPr>
            <a:r>
              <a:rPr lang="en-US" sz="1150" dirty="0" smtClean="0"/>
              <a:t>4-The F*Word</a:t>
            </a:r>
          </a:p>
          <a:p>
            <a:pPr marL="0" indent="0" algn="r">
              <a:buNone/>
            </a:pPr>
            <a:r>
              <a:rPr lang="en-US" sz="1150" dirty="0" smtClean="0"/>
              <a:t>5—</a:t>
            </a:r>
            <a:r>
              <a:rPr lang="en-US" sz="1150" dirty="0" err="1" smtClean="0"/>
              <a:t>kling</a:t>
            </a:r>
            <a:endParaRPr lang="en-US" sz="1150" dirty="0"/>
          </a:p>
          <a:p>
            <a:pPr marL="0" indent="0" algn="r">
              <a:buNone/>
            </a:pPr>
            <a:r>
              <a:rPr lang="en-US" sz="1150" dirty="0" smtClean="0"/>
              <a:t>6-AI tools for prompt (</a:t>
            </a:r>
            <a:r>
              <a:rPr lang="en-US" sz="1150" dirty="0" err="1" smtClean="0"/>
              <a:t>chatgpt-gimini</a:t>
            </a:r>
            <a:r>
              <a:rPr lang="en-US" sz="1150" dirty="0" smtClean="0"/>
              <a:t>)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291840" y="1234440"/>
            <a:ext cx="2834640" cy="3520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291840" y="1234440"/>
            <a:ext cx="283464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Shape 10"/>
          <p:cNvSpPr/>
          <p:nvPr/>
        </p:nvSpPr>
        <p:spPr>
          <a:xfrm>
            <a:off x="4297680" y="1371600"/>
            <a:ext cx="822960" cy="822960"/>
          </a:xfrm>
          <a:prstGeom prst="ellipse">
            <a:avLst/>
          </a:prstGeom>
          <a:solidFill>
            <a:srgbClr val="1A1A2E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552" y="1490472"/>
            <a:ext cx="594360" cy="59436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383280" y="233172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2E"/>
                </a:solidFill>
              </a:rPr>
              <a:t>مهارات التصميم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3429000" y="288036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50" dirty="0">
                <a:solidFill>
                  <a:srgbClr val="555555"/>
                </a:solidFill>
              </a:rPr>
              <a:t>رسم الأزياء والرسومات الفنية</a:t>
            </a:r>
            <a:endParaRPr lang="en-US" sz="1150" dirty="0"/>
          </a:p>
          <a:p>
            <a:pPr marL="0" indent="0" algn="r">
              <a:buNone/>
            </a:pPr>
            <a:r>
              <a:rPr lang="en-US" sz="1150" dirty="0">
                <a:solidFill>
                  <a:srgbClr val="555555"/>
                </a:solidFill>
              </a:rPr>
              <a:t>إنشاء الأنماط والمنسوجات</a:t>
            </a:r>
            <a:endParaRPr lang="en-US" sz="1150" dirty="0"/>
          </a:p>
          <a:p>
            <a:pPr marL="0" indent="0" algn="r">
              <a:buNone/>
            </a:pPr>
            <a:r>
              <a:rPr lang="en-US" sz="1150" dirty="0">
                <a:solidFill>
                  <a:srgbClr val="555555"/>
                </a:solidFill>
              </a:rPr>
              <a:t>تطوير المجموعات الكاملة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6355080" y="1234440"/>
            <a:ext cx="2834640" cy="3520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6355080" y="1234440"/>
            <a:ext cx="283464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5"/>
          <p:cNvSpPr/>
          <p:nvPr/>
        </p:nvSpPr>
        <p:spPr>
          <a:xfrm>
            <a:off x="7360920" y="1371600"/>
            <a:ext cx="822960" cy="822960"/>
          </a:xfrm>
          <a:prstGeom prst="ellipse">
            <a:avLst/>
          </a:prstGeom>
          <a:solidFill>
            <a:srgbClr val="1A1A2E"/>
          </a:solidFill>
          <a:ln/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9792" y="1490472"/>
            <a:ext cx="594360" cy="59436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446520" y="233172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2E"/>
                </a:solidFill>
              </a:rPr>
              <a:t>النتائج المتوقعة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6492240" y="288036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50" dirty="0">
                <a:solidFill>
                  <a:srgbClr val="555555"/>
                </a:solidFill>
              </a:rPr>
              <a:t>ملف أعمال احترافي</a:t>
            </a:r>
            <a:endParaRPr lang="en-US" sz="1150" dirty="0"/>
          </a:p>
          <a:p>
            <a:pPr marL="0" indent="0" algn="r">
              <a:buNone/>
            </a:pPr>
            <a:r>
              <a:rPr lang="en-US" sz="1150" dirty="0">
                <a:solidFill>
                  <a:srgbClr val="555555"/>
                </a:solidFill>
              </a:rPr>
              <a:t>نماذج جاهزة للإنتاج</a:t>
            </a:r>
            <a:endParaRPr lang="en-US" sz="1150" dirty="0"/>
          </a:p>
          <a:p>
            <a:pPr marL="0" indent="0" algn="r">
              <a:buNone/>
            </a:pPr>
            <a:r>
              <a:rPr lang="en-US" sz="1150" dirty="0">
                <a:solidFill>
                  <a:srgbClr val="555555"/>
                </a:solidFill>
              </a:rPr>
              <a:t>مجموعات أزياء متناسقة</a:t>
            </a:r>
            <a:endParaRPr lang="en-US" sz="1150" dirty="0"/>
          </a:p>
        </p:txBody>
      </p:sp>
      <p:sp>
        <p:nvSpPr>
          <p:cNvPr id="23" name="Shape 18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9A84C">
              <a:alpha val="85000"/>
            </a:srgbClr>
          </a:solidFill>
          <a:ln/>
        </p:spPr>
      </p:sp>
      <p:sp>
        <p:nvSpPr>
          <p:cNvPr id="24" name="Text 19"/>
          <p:cNvSpPr/>
          <p:nvPr/>
        </p:nvSpPr>
        <p:spPr>
          <a:xfrm>
            <a:off x="274320" y="4754880"/>
            <a:ext cx="85953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2E"/>
                </a:solidFill>
              </a:rPr>
              <a:t>مناسب للمصممين المحترفين والهواة والمبدعين من جميع المستويات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0" y="0"/>
            <a:ext cx="2560320" cy="514350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3" name="Shape 1"/>
          <p:cNvSpPr/>
          <p:nvPr/>
        </p:nvSpPr>
        <p:spPr>
          <a:xfrm>
            <a:off x="6583680" y="0"/>
            <a:ext cx="54864" cy="514350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6675120" y="27432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C9A84C">
                    <a:alpha val="8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6675120" y="15544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8D5A3"/>
                </a:solidFill>
              </a:rPr>
              <a:t>الوحدة الأولى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40" y="2194560"/>
            <a:ext cx="914400" cy="9144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74320" y="457200"/>
            <a:ext cx="6126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C9A84C"/>
                </a:solidFill>
              </a:rPr>
              <a:t>الذكاء الاصطناعي في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274320" y="1005840"/>
            <a:ext cx="6126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/>
                </a:solidFill>
              </a:rPr>
              <a:t>صناعة الأزياء اليوم</a:t>
            </a:r>
            <a:endParaRPr lang="en-US" sz="3200" dirty="0"/>
          </a:p>
        </p:txBody>
      </p:sp>
      <p:sp>
        <p:nvSpPr>
          <p:cNvPr id="9" name="Shape 6"/>
          <p:cNvSpPr/>
          <p:nvPr/>
        </p:nvSpPr>
        <p:spPr>
          <a:xfrm>
            <a:off x="274320" y="1783080"/>
            <a:ext cx="5029200" cy="36576"/>
          </a:xfrm>
          <a:prstGeom prst="rect">
            <a:avLst/>
          </a:prstGeom>
          <a:solidFill>
            <a:srgbClr val="C9A84C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74320" y="2011680"/>
            <a:ext cx="320040" cy="320040"/>
          </a:xfrm>
          <a:prstGeom prst="rect">
            <a:avLst/>
          </a:prstGeom>
          <a:solidFill>
            <a:srgbClr val="C9A84C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274320" y="20116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31520" y="1965960"/>
            <a:ext cx="5486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</a:rPr>
              <a:t>استكشاف إمكانيات وحدود الذكاء الاصطناعي في التصميم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274320" y="2596896"/>
            <a:ext cx="320040" cy="320040"/>
          </a:xfrm>
          <a:prstGeom prst="rect">
            <a:avLst/>
          </a:prstGeom>
          <a:solidFill>
            <a:srgbClr val="C9A84C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274320" y="259689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731520" y="2551176"/>
            <a:ext cx="5486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</a:rPr>
              <a:t>دراسات حالة واقعية من علامات تجارية عالمية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274320" y="3182112"/>
            <a:ext cx="320040" cy="320040"/>
          </a:xfrm>
          <a:prstGeom prst="rect">
            <a:avLst/>
          </a:prstGeom>
          <a:solidFill>
            <a:srgbClr val="C9A84C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274320" y="31821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</a:rPr>
              <a:t>3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731520" y="3136392"/>
            <a:ext cx="5486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</a:rPr>
              <a:t>كيف يستخدم المصممون المستقلون الذكاء الاصطناعي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74320" y="3767328"/>
            <a:ext cx="320040" cy="320040"/>
          </a:xfrm>
          <a:prstGeom prst="rect">
            <a:avLst/>
          </a:prstGeom>
          <a:solidFill>
            <a:srgbClr val="C9A84C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274320" y="376732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</a:rPr>
              <a:t>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731520" y="3721608"/>
            <a:ext cx="5486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</a:rPr>
              <a:t>الحفاظ على الرؤية الإبداعية البشرية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274320" y="4352544"/>
            <a:ext cx="320040" cy="320040"/>
          </a:xfrm>
          <a:prstGeom prst="rect">
            <a:avLst/>
          </a:prstGeom>
          <a:solidFill>
            <a:srgbClr val="C9A84C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274320" y="435254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</a:rPr>
              <a:t>5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731520" y="4306824"/>
            <a:ext cx="5486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</a:rPr>
              <a:t>الذكاء الاصطناعي في الحملات الإعلانية والمجموعات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0584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FFFFFF"/>
                </a:solidFill>
              </a:rPr>
              <a:t>02  |  الإلهام وكتابة التوجيهات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228600" y="123444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28600" y="1234440"/>
            <a:ext cx="4114800" cy="5029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123444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FFFFF"/>
                </a:solidFill>
              </a:rPr>
              <a:t>مصادر الإلهام</a:t>
            </a:r>
            <a:endParaRPr lang="en-US" sz="15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1901952"/>
            <a:ext cx="274320" cy="2743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1828800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dirty="0">
                <a:solidFill>
                  <a:srgbClr val="444444"/>
                </a:solidFill>
              </a:rPr>
              <a:t>Pinterest ولوحات الإلهام المتناسقة</a:t>
            </a:r>
            <a:endParaRPr lang="en-US" sz="12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242316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85800" y="2350008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dirty="0">
                <a:solidFill>
                  <a:srgbClr val="444444"/>
                </a:solidFill>
              </a:rPr>
              <a:t>وسائل التواصل الاجتماعي وأحدث الاتجاهات</a:t>
            </a:r>
            <a:endParaRPr lang="en-US" sz="12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2944368"/>
            <a:ext cx="274320" cy="27432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85800" y="2871216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dirty="0">
                <a:solidFill>
                  <a:srgbClr val="444444"/>
                </a:solidFill>
              </a:rPr>
              <a:t>تحديد السمات الرئيسية للأسلوب</a:t>
            </a:r>
            <a:endParaRPr lang="en-US" sz="12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3465576"/>
            <a:ext cx="274320" cy="27432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85800" y="3392424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dirty="0">
                <a:solidFill>
                  <a:srgbClr val="444444"/>
                </a:solidFill>
              </a:rPr>
              <a:t>لوحات الألوان والأقمشة المختارة</a:t>
            </a:r>
            <a:endParaRPr lang="en-US" sz="12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3986784"/>
            <a:ext cx="274320" cy="27432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85800" y="3913632"/>
            <a:ext cx="3520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dirty="0">
                <a:solidFill>
                  <a:srgbClr val="444444"/>
                </a:solidFill>
              </a:rPr>
              <a:t>تحويل الأفكار إلى توجيهات فعّالة</a:t>
            </a:r>
            <a:endParaRPr lang="en-US" sz="1250" dirty="0"/>
          </a:p>
        </p:txBody>
      </p:sp>
      <p:sp>
        <p:nvSpPr>
          <p:cNvPr id="18" name="Shape 11"/>
          <p:cNvSpPr/>
          <p:nvPr/>
        </p:nvSpPr>
        <p:spPr>
          <a:xfrm>
            <a:off x="4800600" y="123444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2"/>
          <p:cNvSpPr/>
          <p:nvPr/>
        </p:nvSpPr>
        <p:spPr>
          <a:xfrm>
            <a:off x="4800600" y="1234440"/>
            <a:ext cx="4114800" cy="502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3"/>
          <p:cNvSpPr/>
          <p:nvPr/>
        </p:nvSpPr>
        <p:spPr>
          <a:xfrm>
            <a:off x="4846320" y="123444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A1A2E"/>
                </a:solidFill>
              </a:rPr>
              <a:t>عناصر التوجيه الفعّال</a:t>
            </a:r>
            <a:endParaRPr lang="en-US" sz="1500" dirty="0"/>
          </a:p>
        </p:txBody>
      </p:sp>
      <p:sp>
        <p:nvSpPr>
          <p:cNvPr id="21" name="Text 14"/>
          <p:cNvSpPr/>
          <p:nvPr/>
        </p:nvSpPr>
        <p:spPr>
          <a:xfrm>
            <a:off x="4846320" y="1901952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5788E"/>
                </a:solidFill>
              </a:rPr>
              <a:t>الملابس والقصّة:</a:t>
            </a:r>
            <a:endParaRPr lang="en-US" sz="1100" dirty="0"/>
          </a:p>
        </p:txBody>
      </p:sp>
      <p:sp>
        <p:nvSpPr>
          <p:cNvPr id="22" name="Text 15"/>
          <p:cNvSpPr/>
          <p:nvPr/>
        </p:nvSpPr>
        <p:spPr>
          <a:xfrm>
            <a:off x="4846320" y="211226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فستان بخصر مرتفع وتنورة واسعة</a:t>
            </a:r>
            <a:endParaRPr lang="en-US" sz="1100" dirty="0"/>
          </a:p>
        </p:txBody>
      </p:sp>
      <p:sp>
        <p:nvSpPr>
          <p:cNvPr id="23" name="Text 16"/>
          <p:cNvSpPr/>
          <p:nvPr/>
        </p:nvSpPr>
        <p:spPr>
          <a:xfrm>
            <a:off x="4846320" y="24231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5788E"/>
                </a:solidFill>
              </a:rPr>
              <a:t>النسيج والطباعة:</a:t>
            </a:r>
            <a:endParaRPr lang="en-US" sz="1100" dirty="0"/>
          </a:p>
        </p:txBody>
      </p:sp>
      <p:sp>
        <p:nvSpPr>
          <p:cNvPr id="24" name="Text 17"/>
          <p:cNvSpPr/>
          <p:nvPr/>
        </p:nvSpPr>
        <p:spPr>
          <a:xfrm>
            <a:off x="4846320" y="263347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حرير مطبوع بزهور الربيع</a:t>
            </a:r>
            <a:endParaRPr lang="en-US" sz="1100" dirty="0"/>
          </a:p>
        </p:txBody>
      </p:sp>
      <p:sp>
        <p:nvSpPr>
          <p:cNvPr id="25" name="Text 18"/>
          <p:cNvSpPr/>
          <p:nvPr/>
        </p:nvSpPr>
        <p:spPr>
          <a:xfrm>
            <a:off x="4846320" y="294436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5788E"/>
                </a:solidFill>
              </a:rPr>
              <a:t>التفاصيل:</a:t>
            </a:r>
            <a:endParaRPr lang="en-US" sz="1100" dirty="0"/>
          </a:p>
        </p:txBody>
      </p:sp>
      <p:sp>
        <p:nvSpPr>
          <p:cNvPr id="26" name="Text 19"/>
          <p:cNvSpPr/>
          <p:nvPr/>
        </p:nvSpPr>
        <p:spPr>
          <a:xfrm>
            <a:off x="4846320" y="31546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تطريز ذهبي، أزرار لؤلؤية، كشكشة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4846320" y="3465576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5788E"/>
                </a:solidFill>
              </a:rPr>
              <a:t>الإطار والخلفية:</a:t>
            </a:r>
            <a:endParaRPr lang="en-US" sz="1100" dirty="0"/>
          </a:p>
        </p:txBody>
      </p:sp>
      <p:sp>
        <p:nvSpPr>
          <p:cNvPr id="28" name="Text 21"/>
          <p:cNvSpPr/>
          <p:nvPr/>
        </p:nvSpPr>
        <p:spPr>
          <a:xfrm>
            <a:off x="4846320" y="36758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عارضة أمام خلفية باريسية</a:t>
            </a:r>
            <a:endParaRPr lang="en-US" sz="1100" dirty="0"/>
          </a:p>
        </p:txBody>
      </p:sp>
      <p:sp>
        <p:nvSpPr>
          <p:cNvPr id="29" name="Text 22"/>
          <p:cNvSpPr/>
          <p:nvPr/>
        </p:nvSpPr>
        <p:spPr>
          <a:xfrm>
            <a:off x="4846320" y="3986784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5788E"/>
                </a:solidFill>
              </a:rPr>
              <a:t>الإضاءة والمزاج:</a:t>
            </a:r>
            <a:endParaRPr lang="en-US" sz="1100" dirty="0"/>
          </a:p>
        </p:txBody>
      </p:sp>
      <p:sp>
        <p:nvSpPr>
          <p:cNvPr id="30" name="Text 23"/>
          <p:cNvSpPr/>
          <p:nvPr/>
        </p:nvSpPr>
        <p:spPr>
          <a:xfrm>
            <a:off x="4846320" y="4197096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إضاءة دافئة، ذهبية الساعة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2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0584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FFFFFF"/>
                </a:solidFill>
              </a:rPr>
              <a:t>03  |  تصميم الأنماط والمنسوجات</a:t>
            </a:r>
            <a:endParaRPr lang="en-US" sz="2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56032"/>
            <a:ext cx="548640" cy="5486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74320" y="1261872"/>
            <a:ext cx="2651760" cy="14630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274320" y="1261872"/>
            <a:ext cx="2651760" cy="54864"/>
          </a:xfrm>
          <a:prstGeom prst="rect">
            <a:avLst/>
          </a:prstGeom>
          <a:solidFill>
            <a:srgbClr val="8E44AD"/>
          </a:solidFill>
          <a:ln/>
        </p:spPr>
      </p:sp>
      <p:sp>
        <p:nvSpPr>
          <p:cNvPr id="8" name="Shape 5"/>
          <p:cNvSpPr/>
          <p:nvPr/>
        </p:nvSpPr>
        <p:spPr>
          <a:xfrm>
            <a:off x="1280160" y="1426464"/>
            <a:ext cx="640080" cy="640080"/>
          </a:xfrm>
          <a:prstGeom prst="ellipse">
            <a:avLst/>
          </a:prstGeom>
          <a:solidFill>
            <a:srgbClr val="8E44AD">
              <a:alpha val="8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280160" y="142646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⬛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365760" y="217627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أنماط مربعة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154680" y="1261872"/>
            <a:ext cx="2651760" cy="14630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154680" y="1261872"/>
            <a:ext cx="2651760" cy="54864"/>
          </a:xfrm>
          <a:prstGeom prst="rect">
            <a:avLst/>
          </a:prstGeom>
          <a:solidFill>
            <a:srgbClr val="2980B9"/>
          </a:solidFill>
          <a:ln/>
        </p:spPr>
      </p:sp>
      <p:sp>
        <p:nvSpPr>
          <p:cNvPr id="13" name="Shape 10"/>
          <p:cNvSpPr/>
          <p:nvPr/>
        </p:nvSpPr>
        <p:spPr>
          <a:xfrm>
            <a:off x="4160520" y="1426464"/>
            <a:ext cx="640080" cy="640080"/>
          </a:xfrm>
          <a:prstGeom prst="ellipse">
            <a:avLst/>
          </a:prstGeom>
          <a:solidFill>
            <a:srgbClr val="2980B9">
              <a:alpha val="80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4160520" y="142646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⚫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3246120" y="217627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أنماط منقطة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035040" y="1261872"/>
            <a:ext cx="2651760" cy="14630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035040" y="1261872"/>
            <a:ext cx="2651760" cy="54864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8" name="Shape 15"/>
          <p:cNvSpPr/>
          <p:nvPr/>
        </p:nvSpPr>
        <p:spPr>
          <a:xfrm>
            <a:off x="7040880" y="1426464"/>
            <a:ext cx="640080" cy="640080"/>
          </a:xfrm>
          <a:prstGeom prst="ellipse">
            <a:avLst/>
          </a:prstGeom>
          <a:solidFill>
            <a:srgbClr val="C0392B">
              <a:alpha val="80000"/>
            </a:srgbClr>
          </a:solidFill>
          <a:ln/>
        </p:spPr>
      </p:sp>
      <p:sp>
        <p:nvSpPr>
          <p:cNvPr id="19" name="Text 16"/>
          <p:cNvSpPr/>
          <p:nvPr/>
        </p:nvSpPr>
        <p:spPr>
          <a:xfrm>
            <a:off x="7040880" y="142646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🌸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6126480" y="217627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أنماط زهرية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274320" y="2953512"/>
            <a:ext cx="2651760" cy="14630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274320" y="2953512"/>
            <a:ext cx="2651760" cy="54864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23" name="Shape 20"/>
          <p:cNvSpPr/>
          <p:nvPr/>
        </p:nvSpPr>
        <p:spPr>
          <a:xfrm>
            <a:off x="1280160" y="3118104"/>
            <a:ext cx="640080" cy="640080"/>
          </a:xfrm>
          <a:prstGeom prst="ellipse">
            <a:avLst/>
          </a:prstGeom>
          <a:solidFill>
            <a:srgbClr val="27AE60">
              <a:alpha val="80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1280160" y="31181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△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365760" y="386791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هندسية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3154680" y="2953512"/>
            <a:ext cx="2651760" cy="14630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3154680" y="2953512"/>
            <a:ext cx="2651760" cy="54864"/>
          </a:xfrm>
          <a:prstGeom prst="rect">
            <a:avLst/>
          </a:prstGeom>
          <a:solidFill>
            <a:srgbClr val="7F8C8D"/>
          </a:solidFill>
          <a:ln/>
        </p:spPr>
      </p:sp>
      <p:sp>
        <p:nvSpPr>
          <p:cNvPr id="28" name="Shape 25"/>
          <p:cNvSpPr/>
          <p:nvPr/>
        </p:nvSpPr>
        <p:spPr>
          <a:xfrm>
            <a:off x="4160520" y="3118104"/>
            <a:ext cx="640080" cy="640080"/>
          </a:xfrm>
          <a:prstGeom prst="ellipse">
            <a:avLst/>
          </a:prstGeom>
          <a:solidFill>
            <a:srgbClr val="7F8C8D">
              <a:alpha val="80000"/>
            </a:srgbClr>
          </a:solidFill>
          <a:ln/>
        </p:spPr>
      </p:sp>
      <p:sp>
        <p:nvSpPr>
          <p:cNvPr id="29" name="Text 26"/>
          <p:cNvSpPr/>
          <p:nvPr/>
        </p:nvSpPr>
        <p:spPr>
          <a:xfrm>
            <a:off x="4160520" y="31181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◆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3246120" y="386791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جلد صناعي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6035040" y="2953512"/>
            <a:ext cx="2651760" cy="14630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6035040" y="2953512"/>
            <a:ext cx="265176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3" name="Shape 30"/>
          <p:cNvSpPr/>
          <p:nvPr/>
        </p:nvSpPr>
        <p:spPr>
          <a:xfrm>
            <a:off x="7040880" y="3118104"/>
            <a:ext cx="640080" cy="640080"/>
          </a:xfrm>
          <a:prstGeom prst="ellipse">
            <a:avLst/>
          </a:prstGeom>
          <a:solidFill>
            <a:srgbClr val="C9A84C">
              <a:alpha val="80000"/>
            </a:srgbClr>
          </a:solidFill>
          <a:ln/>
        </p:spPr>
      </p:sp>
      <p:sp>
        <p:nvSpPr>
          <p:cNvPr id="34" name="Text 31"/>
          <p:cNvSpPr/>
          <p:nvPr/>
        </p:nvSpPr>
        <p:spPr>
          <a:xfrm>
            <a:off x="7040880" y="31181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✦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6126480" y="386791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نسيج مخصص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0" y="4709160"/>
            <a:ext cx="9144000" cy="434340"/>
          </a:xfrm>
          <a:prstGeom prst="rect">
            <a:avLst/>
          </a:prstGeom>
          <a:solidFill>
            <a:srgbClr val="C9A84C">
              <a:alpha val="90000"/>
            </a:srgbClr>
          </a:solidFill>
          <a:ln/>
        </p:spPr>
      </p:sp>
      <p:sp>
        <p:nvSpPr>
          <p:cNvPr id="37" name="Text 34"/>
          <p:cNvSpPr/>
          <p:nvPr/>
        </p:nvSpPr>
        <p:spPr>
          <a:xfrm>
            <a:off x="274320" y="4709160"/>
            <a:ext cx="859536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A1A2E"/>
                </a:solidFill>
              </a:rPr>
              <a:t>✦  استخدام وظيفة التجانب في Midjourney + Seamless Pattern Checker للتحقق والتحسين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0"/>
            <a:ext cx="64008" cy="514350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91440" y="27432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C9A84C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0" dirty="0"/>
          </a:p>
        </p:txBody>
      </p:sp>
      <p:sp>
        <p:nvSpPr>
          <p:cNvPr id="5" name="Text 3"/>
          <p:cNvSpPr/>
          <p:nvPr/>
        </p:nvSpPr>
        <p:spPr>
          <a:xfrm>
            <a:off x="137160" y="16002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رسم الأزياء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بالذكاء الاصطناعي</a:t>
            </a:r>
            <a:endParaRPr lang="en-US" sz="19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" y="2834640"/>
            <a:ext cx="777240" cy="7772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" y="37490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E8D5A3"/>
                </a:solidFill>
              </a:rPr>
              <a:t>من الرسم يدوي إلى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dirty="0">
                <a:solidFill>
                  <a:srgbClr val="E8D5A3"/>
                </a:solidFill>
              </a:rPr>
              <a:t>تصور احترافي رقمي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3429000" y="274320"/>
            <a:ext cx="26060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429000" y="274320"/>
            <a:ext cx="54864" cy="1371600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10" name="Text 7"/>
          <p:cNvSpPr/>
          <p:nvPr/>
        </p:nvSpPr>
        <p:spPr>
          <a:xfrm>
            <a:off x="3566160" y="38404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1A1A2E"/>
                </a:solidFill>
              </a:rPr>
              <a:t>ألوان مائية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3566160" y="82296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تأثيرات </a:t>
            </a:r>
            <a:r>
              <a:rPr lang="en-US" sz="1100" dirty="0" err="1">
                <a:solidFill>
                  <a:srgbClr val="666666"/>
                </a:solidFill>
              </a:rPr>
              <a:t>مائية</a:t>
            </a:r>
            <a:r>
              <a:rPr lang="en-US" sz="1100" dirty="0">
                <a:solidFill>
                  <a:srgbClr val="666666"/>
                </a:solidFill>
              </a:rPr>
              <a:t> </a:t>
            </a:r>
            <a:r>
              <a:rPr lang="en-US" sz="1100" dirty="0" err="1" smtClean="0">
                <a:solidFill>
                  <a:srgbClr val="666666"/>
                </a:solidFill>
              </a:rPr>
              <a:t>ناعمة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263640" y="274320"/>
            <a:ext cx="26060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263640" y="274320"/>
            <a:ext cx="54864" cy="1371600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14" name="Text 11"/>
          <p:cNvSpPr/>
          <p:nvPr/>
        </p:nvSpPr>
        <p:spPr>
          <a:xfrm>
            <a:off x="6400800" y="38404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1A1A2E"/>
                </a:solidFill>
              </a:rPr>
              <a:t>قلم رصاص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400800" y="82296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رسوم هيكلية دقيقة</a:t>
            </a:r>
            <a:endParaRPr lang="en-US" sz="1100" dirty="0"/>
          </a:p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لتفاصيل التصميم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429000" y="1828800"/>
            <a:ext cx="26060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429000" y="1828800"/>
            <a:ext cx="54864" cy="1371600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18" name="Text 15"/>
          <p:cNvSpPr/>
          <p:nvPr/>
        </p:nvSpPr>
        <p:spPr>
          <a:xfrm>
            <a:off x="3566160" y="193852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ar-EG" sz="1350" b="1" dirty="0" smtClean="0">
                <a:solidFill>
                  <a:srgbClr val="1A1A2E"/>
                </a:solidFill>
              </a:rPr>
              <a:t>تصميم رقمي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3566160" y="237744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رسوم </a:t>
            </a:r>
            <a:r>
              <a:rPr lang="en-US" sz="1100" dirty="0" err="1">
                <a:solidFill>
                  <a:srgbClr val="666666"/>
                </a:solidFill>
              </a:rPr>
              <a:t>واضحة</a:t>
            </a:r>
            <a:r>
              <a:rPr lang="en-US" sz="1100" dirty="0">
                <a:solidFill>
                  <a:srgbClr val="666666"/>
                </a:solidFill>
              </a:rPr>
              <a:t> </a:t>
            </a:r>
            <a:r>
              <a:rPr lang="en-US" sz="1100" dirty="0" err="1" smtClean="0">
                <a:solidFill>
                  <a:srgbClr val="666666"/>
                </a:solidFill>
              </a:rPr>
              <a:t>ونظيفة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263640" y="1828800"/>
            <a:ext cx="26060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263640" y="1828800"/>
            <a:ext cx="54864" cy="1371600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22" name="Text 19"/>
          <p:cNvSpPr/>
          <p:nvPr/>
        </p:nvSpPr>
        <p:spPr>
          <a:xfrm>
            <a:off x="6400800" y="193852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1A1A2E"/>
                </a:solidFill>
              </a:rPr>
              <a:t>مستوحى من ديور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6400800" y="237744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أسلوب الخمسينيات</a:t>
            </a:r>
            <a:endParaRPr lang="en-US" sz="1100" dirty="0"/>
          </a:p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الأنيق والكلاسيكي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3429000" y="3383280"/>
            <a:ext cx="54864" cy="1371600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26" name="Text 23"/>
          <p:cNvSpPr/>
          <p:nvPr/>
        </p:nvSpPr>
        <p:spPr>
          <a:xfrm>
            <a:off x="3566160" y="34930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3566160" y="393192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6263640" y="3383280"/>
            <a:ext cx="26060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6263640" y="3383280"/>
            <a:ext cx="54864" cy="1371600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30" name="Text 27"/>
          <p:cNvSpPr/>
          <p:nvPr/>
        </p:nvSpPr>
        <p:spPr>
          <a:xfrm>
            <a:off x="6400800" y="34930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1A1A2E"/>
                </a:solidFill>
              </a:rPr>
              <a:t>فن بسيط</a:t>
            </a:r>
            <a:endParaRPr lang="en-US" sz="1350" dirty="0"/>
          </a:p>
        </p:txBody>
      </p:sp>
      <p:sp>
        <p:nvSpPr>
          <p:cNvPr id="31" name="Text 28"/>
          <p:cNvSpPr/>
          <p:nvPr/>
        </p:nvSpPr>
        <p:spPr>
          <a:xfrm>
            <a:off x="6400800" y="393192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خطوط نظيفة</a:t>
            </a:r>
            <a:endParaRPr lang="en-US" sz="1100" dirty="0"/>
          </a:p>
          <a:p>
            <a:pPr marL="0" indent="0" algn="r">
              <a:buNone/>
            </a:pPr>
            <a:r>
              <a:rPr lang="en-US" sz="1100" dirty="0">
                <a:solidFill>
                  <a:srgbClr val="666666"/>
                </a:solidFill>
              </a:rPr>
              <a:t>لعرض ملف الأعمال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3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9728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FFFFF"/>
                </a:solidFill>
              </a:rPr>
              <a:t>05  |  النمذجة الواقعية والتصوير بالذكاء الاصطناعي</a:t>
            </a:r>
            <a:endParaRPr lang="en-US" sz="2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292608"/>
            <a:ext cx="640080" cy="640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331720" y="2606040"/>
            <a:ext cx="32004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4"/>
          <p:cNvSpPr/>
          <p:nvPr/>
        </p:nvSpPr>
        <p:spPr>
          <a:xfrm>
            <a:off x="2286000" y="2423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9A84C"/>
                </a:solidFill>
              </a:rPr>
              <a:t>→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498848" y="2606040"/>
            <a:ext cx="32004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9" name="Text 6"/>
          <p:cNvSpPr/>
          <p:nvPr/>
        </p:nvSpPr>
        <p:spPr>
          <a:xfrm>
            <a:off x="4453128" y="2423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9A84C"/>
                </a:solidFill>
              </a:rPr>
              <a:t>→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665976" y="2606040"/>
            <a:ext cx="32004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1" name="Text 8"/>
          <p:cNvSpPr/>
          <p:nvPr/>
        </p:nvSpPr>
        <p:spPr>
          <a:xfrm>
            <a:off x="6620256" y="2423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9A84C"/>
                </a:solidFill>
              </a:rPr>
              <a:t>→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274320" y="1417320"/>
            <a:ext cx="1920240" cy="324612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74320" y="1417320"/>
            <a:ext cx="19202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Shape 11"/>
          <p:cNvSpPr/>
          <p:nvPr/>
        </p:nvSpPr>
        <p:spPr>
          <a:xfrm>
            <a:off x="822960" y="1554480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5" name="Text 12"/>
          <p:cNvSpPr/>
          <p:nvPr/>
        </p:nvSpPr>
        <p:spPr>
          <a:xfrm>
            <a:off x="822960" y="15544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1A2E"/>
                </a:solidFill>
              </a:rPr>
              <a:t>01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365760" y="25146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الرسومات المرجعية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365760" y="3154680"/>
            <a:ext cx="1737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8D5A3"/>
                </a:solidFill>
              </a:rPr>
              <a:t>تحويل الرسومات والصور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8D5A3"/>
                </a:solidFill>
              </a:rPr>
              <a:t>المرجعية إلى نماذج رقمية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2441448" y="1417320"/>
            <a:ext cx="1920240" cy="324612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2441448" y="1417320"/>
            <a:ext cx="19202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Shape 17"/>
          <p:cNvSpPr/>
          <p:nvPr/>
        </p:nvSpPr>
        <p:spPr>
          <a:xfrm>
            <a:off x="2990088" y="1554480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1" name="Text 18"/>
          <p:cNvSpPr/>
          <p:nvPr/>
        </p:nvSpPr>
        <p:spPr>
          <a:xfrm>
            <a:off x="2990088" y="15544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1A2E"/>
                </a:solidFill>
              </a:rPr>
              <a:t>02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2532888" y="25146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زوايا متعددة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2532888" y="3154680"/>
            <a:ext cx="1737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8D5A3"/>
                </a:solidFill>
              </a:rPr>
              <a:t>نماذج من الأمام والخلف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8D5A3"/>
                </a:solidFill>
              </a:rPr>
              <a:t>بخصائص موحدة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4608576" y="1417320"/>
            <a:ext cx="1920240" cy="324612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4608576" y="1417320"/>
            <a:ext cx="19202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6" name="Shape 23"/>
          <p:cNvSpPr/>
          <p:nvPr/>
        </p:nvSpPr>
        <p:spPr>
          <a:xfrm>
            <a:off x="5157216" y="1554480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7" name="Text 24"/>
          <p:cNvSpPr/>
          <p:nvPr/>
        </p:nvSpPr>
        <p:spPr>
          <a:xfrm>
            <a:off x="5157216" y="15544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1A2E"/>
                </a:solidFill>
              </a:rPr>
              <a:t>03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4700016" y="25146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توحيد التفاصيل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4700016" y="3154680"/>
            <a:ext cx="1737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8D5A3"/>
                </a:solidFill>
              </a:rPr>
              <a:t>تطابق القصة، الأقمشة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8D5A3"/>
                </a:solidFill>
              </a:rPr>
              <a:t>والأنماط في كل الزوايا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6775704" y="1417320"/>
            <a:ext cx="1920240" cy="324612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6775704" y="1417320"/>
            <a:ext cx="19202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2" name="Shape 29"/>
          <p:cNvSpPr/>
          <p:nvPr/>
        </p:nvSpPr>
        <p:spPr>
          <a:xfrm>
            <a:off x="7324344" y="1554480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33" name="Text 30"/>
          <p:cNvSpPr/>
          <p:nvPr/>
        </p:nvSpPr>
        <p:spPr>
          <a:xfrm>
            <a:off x="7324344" y="15544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1A2E"/>
                </a:solidFill>
              </a:rPr>
              <a:t>04</a:t>
            </a:r>
            <a:endParaRPr lang="en-US" sz="2000" dirty="0"/>
          </a:p>
        </p:txBody>
      </p:sp>
      <p:sp>
        <p:nvSpPr>
          <p:cNvPr id="34" name="Text 31"/>
          <p:cNvSpPr/>
          <p:nvPr/>
        </p:nvSpPr>
        <p:spPr>
          <a:xfrm>
            <a:off x="6867144" y="25146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التصوير النهائي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6867144" y="3154680"/>
            <a:ext cx="1737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8D5A3"/>
                </a:solidFill>
              </a:rPr>
              <a:t>صور </a:t>
            </a:r>
            <a:r>
              <a:rPr lang="en-US" sz="1100" dirty="0" err="1">
                <a:solidFill>
                  <a:srgbClr val="E8D5A3"/>
                </a:solidFill>
              </a:rPr>
              <a:t>جاهزة</a:t>
            </a:r>
            <a:r>
              <a:rPr lang="en-US" sz="1100" dirty="0">
                <a:solidFill>
                  <a:srgbClr val="E8D5A3"/>
                </a:solidFill>
              </a:rPr>
              <a:t> </a:t>
            </a:r>
            <a:r>
              <a:rPr lang="en-US" sz="1100" dirty="0" err="1" smtClean="0">
                <a:solidFill>
                  <a:srgbClr val="E8D5A3"/>
                </a:solidFill>
              </a:rPr>
              <a:t>للكتالوج</a:t>
            </a:r>
            <a:r>
              <a:rPr lang="en-US" sz="1100" dirty="0" smtClean="0">
                <a:solidFill>
                  <a:srgbClr val="E8D5A3"/>
                </a:solidFill>
              </a:rPr>
              <a:t> </a:t>
            </a:r>
            <a:r>
              <a:rPr lang="ar-EG" sz="1100" dirty="0" smtClean="0">
                <a:solidFill>
                  <a:srgbClr val="E8D5A3"/>
                </a:solidFill>
              </a:rPr>
              <a:t>والسوشيال ميديا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9A84C">
              <a:alpha val="90000"/>
            </a:srgbClr>
          </a:solidFill>
          <a:ln/>
        </p:spPr>
      </p:sp>
      <p:sp>
        <p:nvSpPr>
          <p:cNvPr id="37" name="Text 34"/>
          <p:cNvSpPr/>
          <p:nvPr/>
        </p:nvSpPr>
        <p:spPr>
          <a:xfrm>
            <a:off x="274320" y="4754880"/>
            <a:ext cx="85953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</a:rPr>
              <a:t>تحديد إطار الكاميرا • المزاج العام • الإضاءة • الحفاظ على دقة تفاصيل الملابس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0584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FFFFFF"/>
                </a:solidFill>
              </a:rPr>
              <a:t>06  |  تطوير المجموعة الكاملة</a:t>
            </a:r>
            <a:endParaRPr lang="en-US" sz="2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246888"/>
            <a:ext cx="594360" cy="5943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28600" y="1234440"/>
            <a:ext cx="8686800" cy="86868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274320" y="123444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84C"/>
                </a:solidFill>
              </a:rPr>
              <a:t>🍂  مجموعة الخريف الملهمة  •  صوف • قطن • مخمل • نقشات مربعة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228600" y="2286000"/>
            <a:ext cx="160020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28600" y="2286000"/>
            <a:ext cx="16002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Shape 7"/>
          <p:cNvSpPr/>
          <p:nvPr/>
        </p:nvSpPr>
        <p:spPr>
          <a:xfrm>
            <a:off x="612648" y="2423160"/>
            <a:ext cx="822960" cy="822960"/>
          </a:xfrm>
          <a:prstGeom prst="ellipse">
            <a:avLst/>
          </a:prstGeom>
          <a:solidFill>
            <a:srgbClr val="1A1A2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2542032"/>
            <a:ext cx="548640" cy="5486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74320" y="336499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2E"/>
                </a:solidFill>
              </a:rPr>
              <a:t>الفساتين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274320" y="382219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فستان خريفي طويل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بنقشات مربعة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1965960" y="2286000"/>
            <a:ext cx="160020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1965960" y="2286000"/>
            <a:ext cx="16002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Shape 12"/>
          <p:cNvSpPr/>
          <p:nvPr/>
        </p:nvSpPr>
        <p:spPr>
          <a:xfrm>
            <a:off x="2350008" y="2423160"/>
            <a:ext cx="822960" cy="822960"/>
          </a:xfrm>
          <a:prstGeom prst="ellipse">
            <a:avLst/>
          </a:prstGeom>
          <a:solidFill>
            <a:srgbClr val="1A1A2E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168" y="2542032"/>
            <a:ext cx="548640" cy="5486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2011680" y="336499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2E"/>
                </a:solidFill>
              </a:rPr>
              <a:t>البلوزات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2011680" y="382219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بلوزة صوف أنيقة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بأكمام فانوسية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3703320" y="2286000"/>
            <a:ext cx="160020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3703320" y="2286000"/>
            <a:ext cx="16002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Shape 17"/>
          <p:cNvSpPr/>
          <p:nvPr/>
        </p:nvSpPr>
        <p:spPr>
          <a:xfrm>
            <a:off x="4087368" y="2423160"/>
            <a:ext cx="822960" cy="822960"/>
          </a:xfrm>
          <a:prstGeom prst="ellipse">
            <a:avLst/>
          </a:prstGeom>
          <a:solidFill>
            <a:srgbClr val="1A1A2E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528" y="2542032"/>
            <a:ext cx="548640" cy="5486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3749040" y="336499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2E"/>
                </a:solidFill>
              </a:rPr>
              <a:t>السترات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3749040" y="382219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سترة مخمل بنية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بتطريز ذهبي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5440680" y="2286000"/>
            <a:ext cx="160020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5440680" y="2286000"/>
            <a:ext cx="16002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8" name="Shape 22"/>
          <p:cNvSpPr/>
          <p:nvPr/>
        </p:nvSpPr>
        <p:spPr>
          <a:xfrm>
            <a:off x="5824728" y="2423160"/>
            <a:ext cx="822960" cy="822960"/>
          </a:xfrm>
          <a:prstGeom prst="ellipse">
            <a:avLst/>
          </a:prstGeom>
          <a:solidFill>
            <a:srgbClr val="1A1A2E"/>
          </a:solidFill>
          <a:ln/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888" y="2542032"/>
            <a:ext cx="548640" cy="54864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486400" y="336499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2E"/>
                </a:solidFill>
              </a:rPr>
              <a:t>المعاطف</a:t>
            </a:r>
            <a:endParaRPr lang="en-US" sz="1300" dirty="0"/>
          </a:p>
        </p:txBody>
      </p:sp>
      <p:sp>
        <p:nvSpPr>
          <p:cNvPr id="31" name="Text 24"/>
          <p:cNvSpPr/>
          <p:nvPr/>
        </p:nvSpPr>
        <p:spPr>
          <a:xfrm>
            <a:off x="5486400" y="382219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معطف قطن كلاسيكي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بكتف بارز</a:t>
            </a:r>
            <a:endParaRPr lang="en-US" sz="1050" dirty="0"/>
          </a:p>
        </p:txBody>
      </p:sp>
      <p:sp>
        <p:nvSpPr>
          <p:cNvPr id="32" name="Shape 25"/>
          <p:cNvSpPr/>
          <p:nvPr/>
        </p:nvSpPr>
        <p:spPr>
          <a:xfrm>
            <a:off x="7178040" y="2286000"/>
            <a:ext cx="160020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7178040" y="2286000"/>
            <a:ext cx="16002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Shape 27"/>
          <p:cNvSpPr/>
          <p:nvPr/>
        </p:nvSpPr>
        <p:spPr>
          <a:xfrm>
            <a:off x="7562088" y="2423160"/>
            <a:ext cx="822960" cy="822960"/>
          </a:xfrm>
          <a:prstGeom prst="ellipse">
            <a:avLst/>
          </a:prstGeom>
          <a:solidFill>
            <a:srgbClr val="1A1A2E"/>
          </a:solidFill>
          <a:ln/>
        </p:spPr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9248" y="2542032"/>
            <a:ext cx="548640" cy="548640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7223760" y="336499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2E"/>
                </a:solidFill>
              </a:rPr>
              <a:t>أطقم البناطيل</a:t>
            </a:r>
            <a:endParaRPr lang="en-US" sz="1300" dirty="0"/>
          </a:p>
        </p:txBody>
      </p:sp>
      <p:sp>
        <p:nvSpPr>
          <p:cNvPr id="37" name="Text 29"/>
          <p:cNvSpPr/>
          <p:nvPr/>
        </p:nvSpPr>
        <p:spPr>
          <a:xfrm>
            <a:off x="7223760" y="382219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طقم متناسق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</a:rPr>
              <a:t>صوف وكتان</a:t>
            </a:r>
            <a:endParaRPr lang="en-US" sz="1050" dirty="0"/>
          </a:p>
        </p:txBody>
      </p:sp>
      <p:sp>
        <p:nvSpPr>
          <p:cNvPr id="38" name="Shape 3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B5788E">
              <a:alpha val="85000"/>
            </a:srgbClr>
          </a:solidFill>
          <a:ln/>
        </p:spPr>
      </p:sp>
      <p:sp>
        <p:nvSpPr>
          <p:cNvPr id="39" name="Text 31"/>
          <p:cNvSpPr/>
          <p:nvPr/>
        </p:nvSpPr>
        <p:spPr>
          <a:xfrm>
            <a:off x="274320" y="4800600"/>
            <a:ext cx="85953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</a:rPr>
              <a:t>ChatGPT + </a:t>
            </a:r>
            <a:r>
              <a:rPr lang="en-US" sz="1150" dirty="0" smtClean="0">
                <a:solidFill>
                  <a:srgbClr val="FFFFFF"/>
                </a:solidFill>
              </a:rPr>
              <a:t>AI FASHION TOOL</a:t>
            </a:r>
            <a:r>
              <a:rPr lang="en-US" sz="1150" dirty="0" smtClean="0">
                <a:solidFill>
                  <a:srgbClr val="FFFFFF"/>
                </a:solidFill>
              </a:rPr>
              <a:t>   </a:t>
            </a:r>
            <a:r>
              <a:rPr lang="en-US" sz="1150" dirty="0">
                <a:solidFill>
                  <a:srgbClr val="FFFFFF"/>
                </a:solidFill>
              </a:rPr>
              <a:t>→   تحسين التوجيهات   →   التعديلات   →   لوحة تحريرية جاهزة لملف الأعمال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B5788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05840"/>
            <a:ext cx="914400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000" b="1" dirty="0">
                <a:solidFill>
                  <a:srgbClr val="FFFFFF"/>
                </a:solidFill>
              </a:rPr>
              <a:t>لمن هذه الدورة؟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28600" y="1261872"/>
            <a:ext cx="4206240" cy="16916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28600" y="1261872"/>
            <a:ext cx="42062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3794760" y="1444752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1536192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65760" y="1426464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 err="1" smtClean="0">
                <a:solidFill>
                  <a:srgbClr val="C9A84C"/>
                </a:solidFill>
              </a:rPr>
              <a:t>مصمم</a:t>
            </a:r>
            <a:r>
              <a:rPr lang="ar-EG" sz="1500" b="1" dirty="0" smtClean="0">
                <a:solidFill>
                  <a:srgbClr val="C9A84C"/>
                </a:solidFill>
              </a:rPr>
              <a:t>ي</a:t>
            </a:r>
            <a:r>
              <a:rPr lang="en-US" sz="1500" b="1" dirty="0" smtClean="0">
                <a:solidFill>
                  <a:srgbClr val="C9A84C"/>
                </a:solidFill>
              </a:rPr>
              <a:t> </a:t>
            </a:r>
            <a:r>
              <a:rPr lang="en-US" sz="1500" b="1" dirty="0">
                <a:solidFill>
                  <a:srgbClr val="C9A84C"/>
                </a:solidFill>
              </a:rPr>
              <a:t>الأزياء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365760" y="192024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</a:rPr>
              <a:t>المحترفون الذين يريدون دمج الذكاء الاصطناعي في سير عملهم الإبداعي وتسريع عملية التصميم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261872"/>
            <a:ext cx="4206240" cy="16916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261872"/>
            <a:ext cx="42062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Shape 10"/>
          <p:cNvSpPr/>
          <p:nvPr/>
        </p:nvSpPr>
        <p:spPr>
          <a:xfrm>
            <a:off x="8229600" y="1444752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536192"/>
            <a:ext cx="320040" cy="32004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800600" y="1426464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C9A84C"/>
                </a:solidFill>
              </a:rPr>
              <a:t>هواة </a:t>
            </a:r>
            <a:r>
              <a:rPr lang="en-US" sz="1500" b="1" dirty="0" err="1">
                <a:solidFill>
                  <a:srgbClr val="C9A84C"/>
                </a:solidFill>
              </a:rPr>
              <a:t>تصميم</a:t>
            </a:r>
            <a:r>
              <a:rPr lang="en-US" sz="1500" b="1" dirty="0">
                <a:solidFill>
                  <a:srgbClr val="C9A84C"/>
                </a:solidFill>
              </a:rPr>
              <a:t> </a:t>
            </a:r>
            <a:r>
              <a:rPr lang="ar-EG" sz="1500" b="1" dirty="0" smtClean="0">
                <a:solidFill>
                  <a:srgbClr val="C9A84C"/>
                </a:solidFill>
              </a:rPr>
              <a:t>الأزياء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4800600" y="192024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</a:rPr>
              <a:t>المهتمون بإنشاء أنماط ومنسوجات فريدة باستخدام أحدث أدوات الذكاء الاصطناعي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228600" y="3154680"/>
            <a:ext cx="4206240" cy="16916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228600" y="3154680"/>
            <a:ext cx="42062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5"/>
          <p:cNvSpPr/>
          <p:nvPr/>
        </p:nvSpPr>
        <p:spPr>
          <a:xfrm>
            <a:off x="3794760" y="3337560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34290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365760" y="3319272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C9A84C"/>
                </a:solidFill>
              </a:rPr>
              <a:t>الفنانون الرقميون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365760" y="3813048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</a:rPr>
              <a:t>الفنانون الذين يريدون توسيع مهاراتهم لتشمل تصميم الأزياء والرسم </a:t>
            </a:r>
            <a:r>
              <a:rPr lang="en-US" sz="1200" dirty="0" err="1">
                <a:solidFill>
                  <a:srgbClr val="FFFFFF"/>
                </a:solidFill>
              </a:rPr>
              <a:t>الفني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</a:rPr>
              <a:t>الاحترافي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4663440" y="3154680"/>
            <a:ext cx="4206240" cy="1691640"/>
          </a:xfrm>
          <a:prstGeom prst="rect">
            <a:avLst/>
          </a:prstGeom>
          <a:solidFill>
            <a:srgbClr val="1A1A3E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4663440" y="3154680"/>
            <a:ext cx="4206240" cy="6400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5" name="Shape 20"/>
          <p:cNvSpPr/>
          <p:nvPr/>
        </p:nvSpPr>
        <p:spPr>
          <a:xfrm>
            <a:off x="8229600" y="3337560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040" y="3429000"/>
            <a:ext cx="320040" cy="32004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4800600" y="3319272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C9A84C"/>
                </a:solidFill>
              </a:rPr>
              <a:t>المبتدئون في الذكاء الاصطناعي</a:t>
            </a:r>
            <a:endParaRPr lang="en-US" sz="1500" dirty="0"/>
          </a:p>
        </p:txBody>
      </p:sp>
      <p:sp>
        <p:nvSpPr>
          <p:cNvPr id="28" name="Text 22"/>
          <p:cNvSpPr/>
          <p:nvPr/>
        </p:nvSpPr>
        <p:spPr>
          <a:xfrm>
            <a:off x="4800600" y="3813048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</a:rPr>
              <a:t>من يرغبون في تعلم </a:t>
            </a:r>
            <a:r>
              <a:rPr lang="en-US" sz="1200" dirty="0" err="1">
                <a:solidFill>
                  <a:srgbClr val="FFFFFF"/>
                </a:solidFill>
              </a:rPr>
              <a:t>كيفية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</a:rPr>
              <a:t>استخدام</a:t>
            </a:r>
            <a:r>
              <a:rPr lang="en-US" sz="1200" dirty="0" smtClean="0">
                <a:solidFill>
                  <a:srgbClr val="FFFFFF"/>
                </a:solidFill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</a:rPr>
              <a:t>بطريقة</a:t>
            </a:r>
            <a:r>
              <a:rPr lang="en-US" sz="1200" dirty="0" smtClean="0">
                <a:solidFill>
                  <a:srgbClr val="FFFFFF"/>
                </a:solidFill>
              </a:rPr>
              <a:t> </a:t>
            </a:r>
            <a:r>
              <a:rPr lang="en-US" sz="1200" dirty="0">
                <a:solidFill>
                  <a:srgbClr val="FFFFFF"/>
                </a:solidFill>
              </a:rPr>
              <a:t>إبداعية ومنظمة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454</Words>
  <Application>Microsoft Office PowerPoint</Application>
  <PresentationFormat>On-screen Show (16:9)</PresentationFormat>
  <Paragraphs>141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ابتكار تصاميم أزياء باستخدام الذكاء الاصطناعي</dc:title>
  <dc:subject>PptxGenJS Presentation</dc:subject>
  <dc:creator>PptxGenJS</dc:creator>
  <cp:lastModifiedBy>toma</cp:lastModifiedBy>
  <cp:revision>2</cp:revision>
  <dcterms:created xsi:type="dcterms:W3CDTF">2026-03-02T03:40:54Z</dcterms:created>
  <dcterms:modified xsi:type="dcterms:W3CDTF">2026-04-01T19:18:36Z</dcterms:modified>
</cp:coreProperties>
</file>